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y="5143500" cx="9144000"/>
  <p:notesSz cx="6858000" cy="9144000"/>
  <p:embeddedFontLst>
    <p:embeddedFont>
      <p:font typeface="Roboto"/>
      <p:regular r:id="rId49"/>
      <p:bold r:id="rId50"/>
      <p:italic r:id="rId51"/>
      <p:boldItalic r:id="rId52"/>
    </p:embeddedFont>
    <p:embeddedFont>
      <p:font typeface="Tahoma"/>
      <p:regular r:id="rId53"/>
      <p:bold r:id="rId54"/>
    </p:embeddedFont>
    <p:embeddedFont>
      <p:font typeface="PT Sans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9" roundtripDataSignature="AMtx7mjDKeyWdkHWF91B3LML0C4/4bPq6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CA48695-AC79-4D41-80C0-A126192F1D93}">
  <a:tblStyle styleId="{2CA48695-AC79-4D41-80C0-A126192F1D9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4C397782-B057-4278-BA63-BD6C987876F8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-italic.fntdata"/><Relationship Id="rId50" Type="http://schemas.openxmlformats.org/officeDocument/2006/relationships/font" Target="fonts/Roboto-bold.fntdata"/><Relationship Id="rId53" Type="http://schemas.openxmlformats.org/officeDocument/2006/relationships/font" Target="fonts/Tahoma-regular.fntdata"/><Relationship Id="rId52" Type="http://schemas.openxmlformats.org/officeDocument/2006/relationships/font" Target="fonts/Roboto-boldItalic.fntdata"/><Relationship Id="rId11" Type="http://schemas.openxmlformats.org/officeDocument/2006/relationships/slide" Target="slides/slide6.xml"/><Relationship Id="rId55" Type="http://schemas.openxmlformats.org/officeDocument/2006/relationships/font" Target="fonts/PTSans-regular.fntdata"/><Relationship Id="rId10" Type="http://schemas.openxmlformats.org/officeDocument/2006/relationships/slide" Target="slides/slide5.xml"/><Relationship Id="rId54" Type="http://schemas.openxmlformats.org/officeDocument/2006/relationships/font" Target="fonts/Tahoma-bold.fntdata"/><Relationship Id="rId13" Type="http://schemas.openxmlformats.org/officeDocument/2006/relationships/slide" Target="slides/slide8.xml"/><Relationship Id="rId57" Type="http://schemas.openxmlformats.org/officeDocument/2006/relationships/font" Target="fonts/PTSans-italic.fntdata"/><Relationship Id="rId12" Type="http://schemas.openxmlformats.org/officeDocument/2006/relationships/slide" Target="slides/slide7.xml"/><Relationship Id="rId56" Type="http://schemas.openxmlformats.org/officeDocument/2006/relationships/font" Target="fonts/PTSans-bold.fntdata"/><Relationship Id="rId15" Type="http://schemas.openxmlformats.org/officeDocument/2006/relationships/slide" Target="slides/slide10.xml"/><Relationship Id="rId59" Type="http://customschemas.google.com/relationships/presentationmetadata" Target="metadata"/><Relationship Id="rId14" Type="http://schemas.openxmlformats.org/officeDocument/2006/relationships/slide" Target="slides/slide9.xml"/><Relationship Id="rId58" Type="http://schemas.openxmlformats.org/officeDocument/2006/relationships/font" Target="fonts/PT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4" name="Google Shape;54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30d8c291cf0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4" name="Google Shape;554;g30d8c291cf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0d8c291cf0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4" name="Google Shape;564;g30d8c291cf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4" name="Google Shape;574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fba1adf5b9_0_1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1" name="Google Shape;591;g2fba1adf5b9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0" name="Google Shape;60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30bcfe1b753_0_1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8" name="Google Shape;608;g30bcfe1b753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30bcfe1b753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6" name="Google Shape;616;g30bcfe1b75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30be9542e7b_3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9" name="Google Shape;639;g30be9542e7b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2" name="Google Shape;66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30bcfe1b753_0_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8" name="Google Shape;698;g30bcfe1b75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0bcfe1b753_0_1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0" name="Google Shape;720;g30bcfe1b753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30bcfe1b753_0_1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g30bcfe1b753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30bcfe1b753_0_1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6" name="Google Shape;736;g30bcfe1b753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0d8c291cf0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4" name="Google Shape;744;g30d8c291cf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30c049ea900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2" name="Google Shape;752;g30c049ea9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30c049ea900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0" name="Google Shape;760;g30c049ea90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30c049ea900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8" name="Google Shape;768;g30c049ea90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30bcfe1b753_0_2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6" name="Google Shape;776;g30bcfe1b753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30bcfe1b753_0_2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4" name="Google Shape;784;g30bcfe1b753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30bcfe1b753_0_2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2" name="Google Shape;792;g30bcfe1b753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0" name="Google Shape;80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30be9542e7b_3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1" name="Google Shape;831;g30be9542e7b_3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30be9542e7b_3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1" name="Google Shape;861;g30be9542e7b_3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30be9542e7b_3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8" name="Google Shape;868;g30be9542e7b_3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5" name="Google Shape;875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4" name="Google Shape;9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7" name="Google Shape;967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4" name="Google Shape;102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df3cd5d1d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30df3cd5d1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2fb787e8721_1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3" name="Google Shape;1083;g2fb787e8721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30bcfe1b753_0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9" name="Google Shape;1129;g30bcfe1b75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g30bcfe1b753_0_2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1" name="Google Shape;1181;g30bcfe1b753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1" name="Google Shape;1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fba1adf5b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g2fba1adf5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fba1adf5b9_0_2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3" name="Google Shape;483;g2fba1adf5b9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8" name="Google Shape;50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4" name="Google Shape;53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showMasterSp="0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2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2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32"/>
          <p:cNvSpPr txBox="1"/>
          <p:nvPr>
            <p:ph type="ctrTitle"/>
          </p:nvPr>
        </p:nvSpPr>
        <p:spPr>
          <a:xfrm>
            <a:off x="822960" y="569214"/>
            <a:ext cx="7543800" cy="26746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Calibri"/>
              <a:buNone/>
              <a:defRPr sz="6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2"/>
          <p:cNvSpPr txBox="1"/>
          <p:nvPr>
            <p:ph idx="1" type="subTitle"/>
          </p:nvPr>
        </p:nvSpPr>
        <p:spPr>
          <a:xfrm>
            <a:off x="825038" y="3341715"/>
            <a:ext cx="7543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19" name="Google Shape;19;p32"/>
          <p:cNvSpPr txBox="1"/>
          <p:nvPr>
            <p:ph idx="10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2"/>
          <p:cNvSpPr txBox="1"/>
          <p:nvPr>
            <p:ph idx="11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2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cxnSp>
        <p:nvCxnSpPr>
          <p:cNvPr id="22" name="Google Shape;22;p32"/>
          <p:cNvCxnSpPr/>
          <p:nvPr/>
        </p:nvCxnSpPr>
        <p:spPr>
          <a:xfrm>
            <a:off x="905744" y="3257550"/>
            <a:ext cx="740664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showMasterSp="0" type="objTx">
  <p:cSld name="OBJECT_WITH_CAPTIO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1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41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41"/>
          <p:cNvSpPr txBox="1"/>
          <p:nvPr>
            <p:ph type="title"/>
          </p:nvPr>
        </p:nvSpPr>
        <p:spPr>
          <a:xfrm>
            <a:off x="342900" y="445769"/>
            <a:ext cx="24003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Calibri"/>
              <a:buNone/>
              <a:defRPr b="0" sz="27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41"/>
          <p:cNvSpPr txBox="1"/>
          <p:nvPr>
            <p:ph idx="1" type="body"/>
          </p:nvPr>
        </p:nvSpPr>
        <p:spPr>
          <a:xfrm>
            <a:off x="3600450" y="548640"/>
            <a:ext cx="4869180" cy="3943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92" name="Google Shape;92;p41"/>
          <p:cNvSpPr txBox="1"/>
          <p:nvPr>
            <p:ph idx="2" type="body"/>
          </p:nvPr>
        </p:nvSpPr>
        <p:spPr>
          <a:xfrm>
            <a:off x="342900" y="2194560"/>
            <a:ext cx="2400300" cy="25343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125"/>
              <a:buNone/>
              <a:defRPr sz="1125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50"/>
              <a:buNone/>
              <a:defRPr sz="75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75"/>
              <a:buNone/>
              <a:defRPr sz="675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75"/>
              <a:buNone/>
              <a:defRPr sz="675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75"/>
              <a:buNone/>
              <a:defRPr sz="675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75"/>
              <a:buNone/>
              <a:defRPr sz="675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75"/>
              <a:buNone/>
              <a:defRPr sz="675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675"/>
              <a:buNone/>
              <a:defRPr sz="675"/>
            </a:lvl9pPr>
          </a:lstStyle>
          <a:p/>
        </p:txBody>
      </p:sp>
      <p:sp>
        <p:nvSpPr>
          <p:cNvPr id="93" name="Google Shape;93;p41"/>
          <p:cNvSpPr txBox="1"/>
          <p:nvPr>
            <p:ph idx="10" type="dt"/>
          </p:nvPr>
        </p:nvSpPr>
        <p:spPr>
          <a:xfrm>
            <a:off x="349134" y="4844839"/>
            <a:ext cx="196388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41"/>
          <p:cNvSpPr txBox="1"/>
          <p:nvPr>
            <p:ph idx="11" type="ftr"/>
          </p:nvPr>
        </p:nvSpPr>
        <p:spPr>
          <a:xfrm>
            <a:off x="3600450" y="4844839"/>
            <a:ext cx="348615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41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showMasterSp="0" type="picTx">
  <p:cSld name="PICTURE_WITH_CAPTIO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2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42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42"/>
          <p:cNvSpPr txBox="1"/>
          <p:nvPr>
            <p:ph type="title"/>
          </p:nvPr>
        </p:nvSpPr>
        <p:spPr>
          <a:xfrm>
            <a:off x="822960" y="3806190"/>
            <a:ext cx="7584948" cy="6172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Calibri"/>
              <a:buNone/>
              <a:defRPr b="0" sz="27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42"/>
          <p:cNvSpPr/>
          <p:nvPr>
            <p:ph idx="2" type="pic"/>
          </p:nvPr>
        </p:nvSpPr>
        <p:spPr>
          <a:xfrm>
            <a:off x="12" y="0"/>
            <a:ext cx="9143989" cy="3686307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42"/>
          <p:cNvSpPr txBox="1"/>
          <p:nvPr>
            <p:ph idx="1" type="body"/>
          </p:nvPr>
        </p:nvSpPr>
        <p:spPr>
          <a:xfrm>
            <a:off x="822960" y="4430267"/>
            <a:ext cx="7584948" cy="4457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25"/>
              <a:buNone/>
              <a:defRPr sz="1125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50"/>
              <a:buNone/>
              <a:defRPr sz="75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75"/>
              <a:buNone/>
              <a:defRPr sz="675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75"/>
              <a:buNone/>
              <a:defRPr sz="675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75"/>
              <a:buNone/>
              <a:defRPr sz="675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75"/>
              <a:buNone/>
              <a:defRPr sz="675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75"/>
              <a:buNone/>
              <a:defRPr sz="675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675"/>
              <a:buNone/>
              <a:defRPr sz="675"/>
            </a:lvl9pPr>
          </a:lstStyle>
          <a:p/>
        </p:txBody>
      </p:sp>
      <p:sp>
        <p:nvSpPr>
          <p:cNvPr id="102" name="Google Shape;102;p42"/>
          <p:cNvSpPr txBox="1"/>
          <p:nvPr>
            <p:ph idx="10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42"/>
          <p:cNvSpPr txBox="1"/>
          <p:nvPr>
            <p:ph idx="11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42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3"/>
          <p:cNvSpPr txBox="1"/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43"/>
          <p:cNvSpPr txBox="1"/>
          <p:nvPr>
            <p:ph idx="1" type="body"/>
          </p:nvPr>
        </p:nvSpPr>
        <p:spPr>
          <a:xfrm rot="5400000">
            <a:off x="3086100" y="-878839"/>
            <a:ext cx="3017520" cy="75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08" name="Google Shape;108;p43"/>
          <p:cNvSpPr txBox="1"/>
          <p:nvPr>
            <p:ph idx="10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43"/>
          <p:cNvSpPr txBox="1"/>
          <p:nvPr>
            <p:ph idx="11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43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showMasterSp="0" type="vertTitleAndTx">
  <p:cSld name="VERTICAL_TITLE_AND_VERTICAL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44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44"/>
          <p:cNvSpPr txBox="1"/>
          <p:nvPr>
            <p:ph type="title"/>
          </p:nvPr>
        </p:nvSpPr>
        <p:spPr>
          <a:xfrm rot="5400000">
            <a:off x="5370480" y="1484280"/>
            <a:ext cx="4318066" cy="19716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44"/>
          <p:cNvSpPr txBox="1"/>
          <p:nvPr>
            <p:ph idx="1" type="body"/>
          </p:nvPr>
        </p:nvSpPr>
        <p:spPr>
          <a:xfrm rot="5400000">
            <a:off x="1369979" y="-430246"/>
            <a:ext cx="4318067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16" name="Google Shape;116;p44"/>
          <p:cNvSpPr txBox="1"/>
          <p:nvPr>
            <p:ph idx="10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4"/>
          <p:cNvSpPr txBox="1"/>
          <p:nvPr>
            <p:ph idx="11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44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able of conten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3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33"/>
          <p:cNvSpPr txBox="1"/>
          <p:nvPr>
            <p:ph idx="2" type="title"/>
          </p:nvPr>
        </p:nvSpPr>
        <p:spPr>
          <a:xfrm>
            <a:off x="776550" y="1982455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Calibri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" name="Google Shape;26;p33"/>
          <p:cNvSpPr txBox="1"/>
          <p:nvPr>
            <p:ph idx="1" type="subTitle"/>
          </p:nvPr>
        </p:nvSpPr>
        <p:spPr>
          <a:xfrm>
            <a:off x="776550" y="2391054"/>
            <a:ext cx="2233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3" type="title"/>
          </p:nvPr>
        </p:nvSpPr>
        <p:spPr>
          <a:xfrm>
            <a:off x="776550" y="1345282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alibri"/>
              <a:buNone/>
              <a:defRPr sz="3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" name="Google Shape;28;p33"/>
          <p:cNvSpPr txBox="1"/>
          <p:nvPr>
            <p:ph idx="4" type="title"/>
          </p:nvPr>
        </p:nvSpPr>
        <p:spPr>
          <a:xfrm>
            <a:off x="3471150" y="1982455"/>
            <a:ext cx="2201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Calibri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" name="Google Shape;29;p33"/>
          <p:cNvSpPr txBox="1"/>
          <p:nvPr>
            <p:ph idx="5" type="subTitle"/>
          </p:nvPr>
        </p:nvSpPr>
        <p:spPr>
          <a:xfrm>
            <a:off x="3471150" y="2391054"/>
            <a:ext cx="2201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3"/>
          <p:cNvSpPr txBox="1"/>
          <p:nvPr>
            <p:ph idx="6" type="title"/>
          </p:nvPr>
        </p:nvSpPr>
        <p:spPr>
          <a:xfrm>
            <a:off x="3471150" y="1345282"/>
            <a:ext cx="2201700" cy="4848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alibri"/>
              <a:buNone/>
              <a:defRPr sz="3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" name="Google Shape;31;p33"/>
          <p:cNvSpPr txBox="1"/>
          <p:nvPr>
            <p:ph idx="7" type="title"/>
          </p:nvPr>
        </p:nvSpPr>
        <p:spPr>
          <a:xfrm>
            <a:off x="6149850" y="1982455"/>
            <a:ext cx="2201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Calibri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" name="Google Shape;32;p33"/>
          <p:cNvSpPr txBox="1"/>
          <p:nvPr>
            <p:ph idx="8" type="subTitle"/>
          </p:nvPr>
        </p:nvSpPr>
        <p:spPr>
          <a:xfrm>
            <a:off x="6149850" y="2391054"/>
            <a:ext cx="2201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3"/>
          <p:cNvSpPr txBox="1"/>
          <p:nvPr>
            <p:ph idx="9" type="title"/>
          </p:nvPr>
        </p:nvSpPr>
        <p:spPr>
          <a:xfrm>
            <a:off x="6149850" y="1345282"/>
            <a:ext cx="2201700" cy="4848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alibri"/>
              <a:buNone/>
              <a:defRPr sz="3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" name="Google Shape;34;p33"/>
          <p:cNvSpPr txBox="1"/>
          <p:nvPr>
            <p:ph idx="13" type="title"/>
          </p:nvPr>
        </p:nvSpPr>
        <p:spPr>
          <a:xfrm>
            <a:off x="776550" y="3617845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Calibri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" name="Google Shape;35;p33"/>
          <p:cNvSpPr txBox="1"/>
          <p:nvPr>
            <p:ph idx="14" type="subTitle"/>
          </p:nvPr>
        </p:nvSpPr>
        <p:spPr>
          <a:xfrm>
            <a:off x="776550" y="4026444"/>
            <a:ext cx="2233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3"/>
          <p:cNvSpPr txBox="1"/>
          <p:nvPr>
            <p:ph idx="15" type="title"/>
          </p:nvPr>
        </p:nvSpPr>
        <p:spPr>
          <a:xfrm>
            <a:off x="776550" y="2980641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alibri"/>
              <a:buNone/>
              <a:defRPr sz="3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7" name="Google Shape;37;p33"/>
          <p:cNvSpPr txBox="1"/>
          <p:nvPr>
            <p:ph idx="16" type="title"/>
          </p:nvPr>
        </p:nvSpPr>
        <p:spPr>
          <a:xfrm>
            <a:off x="3471150" y="3617845"/>
            <a:ext cx="2201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Calibri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" name="Google Shape;38;p33"/>
          <p:cNvSpPr txBox="1"/>
          <p:nvPr>
            <p:ph idx="17" type="subTitle"/>
          </p:nvPr>
        </p:nvSpPr>
        <p:spPr>
          <a:xfrm>
            <a:off x="3471150" y="4026444"/>
            <a:ext cx="2201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3"/>
          <p:cNvSpPr txBox="1"/>
          <p:nvPr>
            <p:ph idx="18" type="title"/>
          </p:nvPr>
        </p:nvSpPr>
        <p:spPr>
          <a:xfrm>
            <a:off x="3471150" y="2980641"/>
            <a:ext cx="2201700" cy="4848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alibri"/>
              <a:buNone/>
              <a:defRPr sz="3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0" name="Google Shape;40;p33"/>
          <p:cNvSpPr txBox="1"/>
          <p:nvPr>
            <p:ph idx="19" type="title"/>
          </p:nvPr>
        </p:nvSpPr>
        <p:spPr>
          <a:xfrm>
            <a:off x="6149850" y="3617845"/>
            <a:ext cx="2201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Calibri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" name="Google Shape;41;p33"/>
          <p:cNvSpPr txBox="1"/>
          <p:nvPr>
            <p:ph idx="20" type="subTitle"/>
          </p:nvPr>
        </p:nvSpPr>
        <p:spPr>
          <a:xfrm>
            <a:off x="6149850" y="4026444"/>
            <a:ext cx="2201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3"/>
          <p:cNvSpPr txBox="1"/>
          <p:nvPr>
            <p:ph idx="21" type="title"/>
          </p:nvPr>
        </p:nvSpPr>
        <p:spPr>
          <a:xfrm>
            <a:off x="6149850" y="2980641"/>
            <a:ext cx="2201700" cy="4848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alibri"/>
              <a:buNone/>
              <a:defRPr sz="3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 only 2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4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5"/>
          <p:cNvSpPr txBox="1"/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5"/>
          <p:cNvSpPr txBox="1"/>
          <p:nvPr>
            <p:ph idx="1" type="body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8" name="Google Shape;48;p35"/>
          <p:cNvSpPr txBox="1"/>
          <p:nvPr>
            <p:ph idx="10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5"/>
          <p:cNvSpPr txBox="1"/>
          <p:nvPr>
            <p:ph idx="11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5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showMasterSp="0" type="secHead">
  <p:cSld name="SECTION_HEADER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36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36"/>
          <p:cNvSpPr txBox="1"/>
          <p:nvPr>
            <p:ph type="title"/>
          </p:nvPr>
        </p:nvSpPr>
        <p:spPr>
          <a:xfrm>
            <a:off x="822960" y="569214"/>
            <a:ext cx="7543800" cy="26746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Calibri"/>
              <a:buNone/>
              <a:defRPr b="0" sz="6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6"/>
          <p:cNvSpPr txBox="1"/>
          <p:nvPr>
            <p:ph idx="1" type="body"/>
          </p:nvPr>
        </p:nvSpPr>
        <p:spPr>
          <a:xfrm>
            <a:off x="822960" y="3339846"/>
            <a:ext cx="7543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35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5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5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5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5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5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05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" name="Google Shape;56;p36"/>
          <p:cNvSpPr txBox="1"/>
          <p:nvPr>
            <p:ph idx="10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6"/>
          <p:cNvSpPr txBox="1"/>
          <p:nvPr>
            <p:ph idx="11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6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cxnSp>
        <p:nvCxnSpPr>
          <p:cNvPr id="59" name="Google Shape;59;p36"/>
          <p:cNvCxnSpPr/>
          <p:nvPr/>
        </p:nvCxnSpPr>
        <p:spPr>
          <a:xfrm>
            <a:off x="905744" y="3257550"/>
            <a:ext cx="740664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7"/>
          <p:cNvSpPr txBox="1"/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37"/>
          <p:cNvSpPr txBox="1"/>
          <p:nvPr>
            <p:ph idx="1" type="body"/>
          </p:nvPr>
        </p:nvSpPr>
        <p:spPr>
          <a:xfrm>
            <a:off x="822959" y="1384301"/>
            <a:ext cx="3703320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3" name="Google Shape;63;p37"/>
          <p:cNvSpPr txBox="1"/>
          <p:nvPr>
            <p:ph idx="2" type="body"/>
          </p:nvPr>
        </p:nvSpPr>
        <p:spPr>
          <a:xfrm>
            <a:off x="4663440" y="1384301"/>
            <a:ext cx="3703320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4" name="Google Shape;64;p37"/>
          <p:cNvSpPr txBox="1"/>
          <p:nvPr>
            <p:ph idx="10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7"/>
          <p:cNvSpPr txBox="1"/>
          <p:nvPr>
            <p:ph idx="11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7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8"/>
          <p:cNvSpPr txBox="1"/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38"/>
          <p:cNvSpPr txBox="1"/>
          <p:nvPr>
            <p:ph idx="1" type="body"/>
          </p:nvPr>
        </p:nvSpPr>
        <p:spPr>
          <a:xfrm>
            <a:off x="822960" y="1384539"/>
            <a:ext cx="3703320" cy="5522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  <a:defRPr b="0" sz="15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70" name="Google Shape;70;p38"/>
          <p:cNvSpPr txBox="1"/>
          <p:nvPr>
            <p:ph idx="2" type="body"/>
          </p:nvPr>
        </p:nvSpPr>
        <p:spPr>
          <a:xfrm>
            <a:off x="822960" y="1936751"/>
            <a:ext cx="3703320" cy="2533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71" name="Google Shape;71;p38"/>
          <p:cNvSpPr txBox="1"/>
          <p:nvPr>
            <p:ph idx="3" type="body"/>
          </p:nvPr>
        </p:nvSpPr>
        <p:spPr>
          <a:xfrm>
            <a:off x="4663440" y="1384539"/>
            <a:ext cx="3703320" cy="5522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  <a:defRPr b="0" sz="15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72" name="Google Shape;72;p38"/>
          <p:cNvSpPr txBox="1"/>
          <p:nvPr>
            <p:ph idx="4" type="body"/>
          </p:nvPr>
        </p:nvSpPr>
        <p:spPr>
          <a:xfrm>
            <a:off x="4663440" y="1936751"/>
            <a:ext cx="3703320" cy="2533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73" name="Google Shape;73;p38"/>
          <p:cNvSpPr txBox="1"/>
          <p:nvPr>
            <p:ph idx="10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8"/>
          <p:cNvSpPr txBox="1"/>
          <p:nvPr>
            <p:ph idx="11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8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9"/>
          <p:cNvSpPr txBox="1"/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9"/>
          <p:cNvSpPr txBox="1"/>
          <p:nvPr>
            <p:ph idx="10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9"/>
          <p:cNvSpPr txBox="1"/>
          <p:nvPr>
            <p:ph idx="11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9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showMasterSp="0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0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40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40"/>
          <p:cNvSpPr txBox="1"/>
          <p:nvPr>
            <p:ph idx="10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40"/>
          <p:cNvSpPr txBox="1"/>
          <p:nvPr>
            <p:ph idx="11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40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1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31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31"/>
          <p:cNvSpPr txBox="1"/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31"/>
          <p:cNvSpPr txBox="1"/>
          <p:nvPr>
            <p:ph idx="1" type="body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2385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b="0" i="0" sz="15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4325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  <a:defRPr b="0" i="0" sz="13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5275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5275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5275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5275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5275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5275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1"/>
          <p:cNvSpPr txBox="1"/>
          <p:nvPr>
            <p:ph idx="10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67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31"/>
          <p:cNvSpPr txBox="1"/>
          <p:nvPr>
            <p:ph idx="11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67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1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cxnSp>
        <p:nvCxnSpPr>
          <p:cNvPr id="13" name="Google Shape;13;p31"/>
          <p:cNvCxnSpPr/>
          <p:nvPr/>
        </p:nvCxnSpPr>
        <p:spPr>
          <a:xfrm>
            <a:off x="895149" y="1303384"/>
            <a:ext cx="74752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7.png"/><Relationship Id="rId4" Type="http://schemas.openxmlformats.org/officeDocument/2006/relationships/image" Target="../media/image16.png"/><Relationship Id="rId5" Type="http://schemas.openxmlformats.org/officeDocument/2006/relationships/image" Target="../media/image11.png"/><Relationship Id="rId6" Type="http://schemas.openxmlformats.org/officeDocument/2006/relationships/image" Target="../media/image7.png"/><Relationship Id="rId7" Type="http://schemas.openxmlformats.org/officeDocument/2006/relationships/image" Target="../media/image17.png"/><Relationship Id="rId8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3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6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image" Target="../media/image4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Relationship Id="rId4" Type="http://schemas.openxmlformats.org/officeDocument/2006/relationships/image" Target="../media/image3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9.jpg"/><Relationship Id="rId4" Type="http://schemas.openxmlformats.org/officeDocument/2006/relationships/image" Target="../media/image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Relationship Id="rId4" Type="http://schemas.openxmlformats.org/officeDocument/2006/relationships/image" Target="../media/image4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Relationship Id="rId4" Type="http://schemas.openxmlformats.org/officeDocument/2006/relationships/image" Target="../media/image4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Relationship Id="rId4" Type="http://schemas.openxmlformats.org/officeDocument/2006/relationships/image" Target="../media/image38.png"/><Relationship Id="rId5" Type="http://schemas.openxmlformats.org/officeDocument/2006/relationships/image" Target="../media/image3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1.jpg"/><Relationship Id="rId4" Type="http://schemas.openxmlformats.org/officeDocument/2006/relationships/image" Target="../media/image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0.png"/><Relationship Id="rId4" Type="http://schemas.openxmlformats.org/officeDocument/2006/relationships/image" Target="../media/image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4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Relationship Id="rId4" Type="http://schemas.openxmlformats.org/officeDocument/2006/relationships/image" Target="../media/image1.png"/><Relationship Id="rId9" Type="http://schemas.openxmlformats.org/officeDocument/2006/relationships/image" Target="../media/image4.png"/><Relationship Id="rId5" Type="http://schemas.openxmlformats.org/officeDocument/2006/relationships/image" Target="../media/image20.jpg"/><Relationship Id="rId6" Type="http://schemas.openxmlformats.org/officeDocument/2006/relationships/image" Target="../media/image28.png"/><Relationship Id="rId7" Type="http://schemas.openxmlformats.org/officeDocument/2006/relationships/image" Target="../media/image3.png"/><Relationship Id="rId8" Type="http://schemas.openxmlformats.org/officeDocument/2006/relationships/image" Target="../media/image1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3.png"/><Relationship Id="rId4" Type="http://schemas.openxmlformats.org/officeDocument/2006/relationships/image" Target="../media/image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Relationship Id="rId4" Type="http://schemas.openxmlformats.org/officeDocument/2006/relationships/image" Target="../media/image4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Relationship Id="rId4" Type="http://schemas.openxmlformats.org/officeDocument/2006/relationships/image" Target="../media/image44.png"/><Relationship Id="rId5" Type="http://schemas.openxmlformats.org/officeDocument/2006/relationships/image" Target="../media/image36.png"/><Relationship Id="rId6" Type="http://schemas.openxmlformats.org/officeDocument/2006/relationships/hyperlink" Target="https://cdn.botpress.cloud/webchat/v2.2/shareable.html?configUrl=https://files.bpcontent.cloud/2024/10/16/22/20241016225031-UELBNQIQ.json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0.jp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"/>
          <p:cNvSpPr/>
          <p:nvPr/>
        </p:nvSpPr>
        <p:spPr>
          <a:xfrm>
            <a:off x="1765036" y="2583019"/>
            <a:ext cx="5284200" cy="633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"/>
          <p:cNvSpPr txBox="1"/>
          <p:nvPr>
            <p:ph type="ctrTitle"/>
          </p:nvPr>
        </p:nvSpPr>
        <p:spPr>
          <a:xfrm>
            <a:off x="526633" y="453343"/>
            <a:ext cx="7906200" cy="1889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35686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Arial"/>
              <a:buNone/>
            </a:pPr>
            <a:r>
              <a:rPr b="1" lang="es-ES" sz="5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PROYECT</a:t>
            </a:r>
            <a:br>
              <a:rPr b="1" lang="es-ES" sz="5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ES" sz="5000">
                <a:latin typeface="Arial"/>
                <a:ea typeface="Arial"/>
                <a:cs typeface="Arial"/>
                <a:sym typeface="Arial"/>
              </a:rPr>
              <a:t>SMART MANAGER</a:t>
            </a:r>
            <a:endParaRPr b="1"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"/>
          <p:cNvSpPr txBox="1"/>
          <p:nvPr>
            <p:ph idx="1" type="subTitle"/>
          </p:nvPr>
        </p:nvSpPr>
        <p:spPr>
          <a:xfrm>
            <a:off x="1949822" y="2624126"/>
            <a:ext cx="49146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ASIGNATURA:  CAPSTONE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" name="Google Shape;126;p1"/>
          <p:cNvGrpSpPr/>
          <p:nvPr/>
        </p:nvGrpSpPr>
        <p:grpSpPr>
          <a:xfrm rot="10800000">
            <a:off x="2060864" y="4133601"/>
            <a:ext cx="883262" cy="242091"/>
            <a:chOff x="2300350" y="2601250"/>
            <a:chExt cx="2275275" cy="623625"/>
          </a:xfrm>
        </p:grpSpPr>
        <p:sp>
          <p:nvSpPr>
            <p:cNvPr id="127" name="Google Shape;127;p1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133" name="Google Shape;133;p1"/>
          <p:cNvGrpSpPr/>
          <p:nvPr/>
        </p:nvGrpSpPr>
        <p:grpSpPr>
          <a:xfrm flipH="1" rot="-5400000">
            <a:off x="-236558" y="3684290"/>
            <a:ext cx="1823016" cy="296643"/>
            <a:chOff x="7857346" y="3902355"/>
            <a:chExt cx="1823016" cy="296643"/>
          </a:xfrm>
        </p:grpSpPr>
        <p:sp>
          <p:nvSpPr>
            <p:cNvPr id="134" name="Google Shape;134;p1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" name="Google Shape;140;p1"/>
          <p:cNvGrpSpPr/>
          <p:nvPr/>
        </p:nvGrpSpPr>
        <p:grpSpPr>
          <a:xfrm flipH="1" rot="5400000">
            <a:off x="2181491" y="950689"/>
            <a:ext cx="89951" cy="553090"/>
            <a:chOff x="4898850" y="4820550"/>
            <a:chExt cx="98902" cy="553090"/>
          </a:xfrm>
        </p:grpSpPr>
        <p:sp>
          <p:nvSpPr>
            <p:cNvPr id="141" name="Google Shape;141;p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" name="Google Shape;146;p1"/>
          <p:cNvGrpSpPr/>
          <p:nvPr/>
        </p:nvGrpSpPr>
        <p:grpSpPr>
          <a:xfrm>
            <a:off x="5367483" y="4827239"/>
            <a:ext cx="1252896" cy="51000"/>
            <a:chOff x="2915381" y="4104819"/>
            <a:chExt cx="1252896" cy="51000"/>
          </a:xfrm>
        </p:grpSpPr>
        <p:sp>
          <p:nvSpPr>
            <p:cNvPr id="147" name="Google Shape;147;p1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161" name="Google Shape;161;p1"/>
          <p:cNvSpPr txBox="1"/>
          <p:nvPr/>
        </p:nvSpPr>
        <p:spPr>
          <a:xfrm>
            <a:off x="5078074" y="3332353"/>
            <a:ext cx="2324700" cy="149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ahoma"/>
              <a:buChar char="•"/>
            </a:pPr>
            <a:r>
              <a:rPr i="1" lang="es-ES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Fernando Henn</a:t>
            </a:r>
            <a:endParaRPr i="1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ahoma"/>
              <a:buChar char="•"/>
            </a:pPr>
            <a:r>
              <a:rPr i="1" lang="es-ES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Isaac Serrano </a:t>
            </a:r>
            <a:endParaRPr i="1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ahoma"/>
              <a:buChar char="•"/>
            </a:pPr>
            <a:r>
              <a:rPr i="1" lang="es-ES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Fabian Curipichun</a:t>
            </a:r>
            <a:endParaRPr i="1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ahoma"/>
              <a:buChar char="•"/>
            </a:pPr>
            <a:r>
              <a:rPr i="1" lang="es-ES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Esteban Morales</a:t>
            </a:r>
            <a:endParaRPr i="1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2" name="Google Shape;162;p1"/>
          <p:cNvSpPr txBox="1"/>
          <p:nvPr/>
        </p:nvSpPr>
        <p:spPr>
          <a:xfrm>
            <a:off x="1622522" y="3553302"/>
            <a:ext cx="33384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1" lang="es-ES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Docente Hernán Saavedra</a:t>
            </a:r>
            <a:endParaRPr i="1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63" name="Google Shape;16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7950" y="2666038"/>
            <a:ext cx="1565904" cy="384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65" name="Google Shape;165;p1"/>
          <p:cNvGrpSpPr/>
          <p:nvPr/>
        </p:nvGrpSpPr>
        <p:grpSpPr>
          <a:xfrm rot="5400000">
            <a:off x="6538423" y="989772"/>
            <a:ext cx="98902" cy="553090"/>
            <a:chOff x="4898850" y="4820550"/>
            <a:chExt cx="98902" cy="553090"/>
          </a:xfrm>
        </p:grpSpPr>
        <p:sp>
          <p:nvSpPr>
            <p:cNvPr id="166" name="Google Shape;166;p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7"/>
          <p:cNvSpPr txBox="1"/>
          <p:nvPr>
            <p:ph type="title"/>
          </p:nvPr>
        </p:nvSpPr>
        <p:spPr>
          <a:xfrm>
            <a:off x="370790" y="488520"/>
            <a:ext cx="84024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Sprint 2 – Desarrollo backend y API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47" name="Google Shape;547;p7"/>
          <p:cNvSpPr txBox="1"/>
          <p:nvPr/>
        </p:nvSpPr>
        <p:spPr>
          <a:xfrm>
            <a:off x="4793349" y="2402277"/>
            <a:ext cx="32742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Duración:</a:t>
            </a:r>
            <a:endParaRPr b="1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 semanas(23/09– 06/10)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Evidencia:</a:t>
            </a:r>
            <a:endParaRPr b="1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Github y Trello. Set de evidencias Scrum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48" name="Google Shape;548;p7"/>
          <p:cNvSpPr txBox="1"/>
          <p:nvPr/>
        </p:nvSpPr>
        <p:spPr>
          <a:xfrm>
            <a:off x="1032349" y="1598006"/>
            <a:ext cx="2957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Historias de usuario: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49" name="Google Shape;549;p7"/>
          <p:cNvSpPr/>
          <p:nvPr/>
        </p:nvSpPr>
        <p:spPr>
          <a:xfrm>
            <a:off x="697069" y="2034512"/>
            <a:ext cx="2957376" cy="2406411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5875">
            <a:solidFill>
              <a:srgbClr val="60370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7"/>
          <p:cNvSpPr txBox="1"/>
          <p:nvPr/>
        </p:nvSpPr>
        <p:spPr>
          <a:xfrm>
            <a:off x="697050" y="2504113"/>
            <a:ext cx="29574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"Tener un sistema de gestión de base de datos."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"Crear una API que permita la comunicación."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51" name="Google Shape;55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8c291cf0_0_1"/>
          <p:cNvSpPr txBox="1"/>
          <p:nvPr>
            <p:ph type="title"/>
          </p:nvPr>
        </p:nvSpPr>
        <p:spPr>
          <a:xfrm>
            <a:off x="639390" y="570479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Sprint 3 - Desarrollo móvil y web</a:t>
            </a:r>
            <a:endParaRPr b="1" sz="26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57" name="Google Shape;557;g30d8c291cf0_0_1"/>
          <p:cNvSpPr txBox="1"/>
          <p:nvPr/>
        </p:nvSpPr>
        <p:spPr>
          <a:xfrm>
            <a:off x="697069" y="1492428"/>
            <a:ext cx="29574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Según el cronograma esta iteración se efectuó entre la semana 7 a la 8.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Duración:</a:t>
            </a:r>
            <a:endParaRPr b="1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2 semanas(</a:t>
            </a:r>
            <a:r>
              <a:rPr lang="es-ES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07</a:t>
            </a: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/</a:t>
            </a:r>
            <a:r>
              <a:rPr lang="es-ES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10</a:t>
            </a: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 – 2</a:t>
            </a:r>
            <a:r>
              <a:rPr lang="es-ES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0</a:t>
            </a: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/</a:t>
            </a:r>
            <a:r>
              <a:rPr lang="es-ES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10</a:t>
            </a: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Evidencia:</a:t>
            </a:r>
            <a:endParaRPr b="1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Github y Trello. Set de evidencia de Scrum</a:t>
            </a:r>
            <a:endParaRPr b="0" i="0" sz="14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58" name="Google Shape;558;g30d8c291cf0_0_1"/>
          <p:cNvSpPr txBox="1"/>
          <p:nvPr/>
        </p:nvSpPr>
        <p:spPr>
          <a:xfrm>
            <a:off x="4756451" y="1492428"/>
            <a:ext cx="2957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Este sprint abarcó la siguiente historia de usuario:</a:t>
            </a:r>
            <a:endParaRPr b="0" i="0" sz="14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59" name="Google Shape;559;g30d8c291cf0_0_1"/>
          <p:cNvSpPr/>
          <p:nvPr/>
        </p:nvSpPr>
        <p:spPr>
          <a:xfrm>
            <a:off x="4756451" y="2194560"/>
            <a:ext cx="2957400" cy="2406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5875">
            <a:solidFill>
              <a:srgbClr val="60370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g30d8c291cf0_0_1"/>
          <p:cNvSpPr txBox="1"/>
          <p:nvPr/>
        </p:nvSpPr>
        <p:spPr>
          <a:xfrm>
            <a:off x="4756451" y="2723534"/>
            <a:ext cx="29574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"Una interfaz fácil de usar en la web."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"Quiero poder acceder desde mi celular a la app."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61" name="Google Shape;561;g30d8c291cf0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0d8c291cf0_0_10"/>
          <p:cNvSpPr txBox="1"/>
          <p:nvPr>
            <p:ph type="title"/>
          </p:nvPr>
        </p:nvSpPr>
        <p:spPr>
          <a:xfrm>
            <a:off x="370790" y="488520"/>
            <a:ext cx="84024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Presente: Sprint 4 – Chatbot y ajustes backend 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67" name="Google Shape;567;g30d8c291cf0_0_10"/>
          <p:cNvSpPr txBox="1"/>
          <p:nvPr/>
        </p:nvSpPr>
        <p:spPr>
          <a:xfrm>
            <a:off x="4793349" y="2402277"/>
            <a:ext cx="32742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Duración:</a:t>
            </a:r>
            <a:endParaRPr b="1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 semanas(21/10– 03/11)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Evidencia:</a:t>
            </a:r>
            <a:endParaRPr b="1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Github y Trello. Set de evidencias Scrum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68" name="Google Shape;568;g30d8c291cf0_0_10"/>
          <p:cNvSpPr txBox="1"/>
          <p:nvPr/>
        </p:nvSpPr>
        <p:spPr>
          <a:xfrm>
            <a:off x="1032349" y="1598006"/>
            <a:ext cx="2957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Historias de usuario: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69" name="Google Shape;569;g30d8c291cf0_0_10"/>
          <p:cNvSpPr/>
          <p:nvPr/>
        </p:nvSpPr>
        <p:spPr>
          <a:xfrm>
            <a:off x="697069" y="2034512"/>
            <a:ext cx="2957400" cy="2406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5875">
            <a:solidFill>
              <a:srgbClr val="60370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g30d8c291cf0_0_10"/>
          <p:cNvSpPr txBox="1"/>
          <p:nvPr/>
        </p:nvSpPr>
        <p:spPr>
          <a:xfrm>
            <a:off x="697063" y="2034488"/>
            <a:ext cx="29574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"Sería útil poder agregar nuevas categorías de productos, así todo está bien organizado y es más fácil de encontrar."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"Quiero poder darle a cada usuario el rol que le corresponde, para que accedan sólo a lo que les toca."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71" name="Google Shape;571;g30d8c291cf0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28"/>
          <p:cNvSpPr txBox="1"/>
          <p:nvPr>
            <p:ph type="title"/>
          </p:nvPr>
        </p:nvSpPr>
        <p:spPr>
          <a:xfrm>
            <a:off x="639390" y="570479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Solución</a:t>
            </a:r>
            <a:endParaRPr b="1" sz="260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77" name="Google Shape;57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28"/>
          <p:cNvSpPr txBox="1"/>
          <p:nvPr/>
        </p:nvSpPr>
        <p:spPr>
          <a:xfrm>
            <a:off x="324157" y="1826081"/>
            <a:ext cx="52068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La solución para Tipopipo consiste en un sistema web y móvil que optimiza las áreas de ventas, inventarios y proveedores. Incluye una interfaz intuitiva, un chatbot con inteligencia artificial para atención 24/7, y herramientas para gestionar ventas, controlar inventarios y cotizar productos. Esta solución moderniza los procesos, reduce tiempos operativos y mejora la satisfacción del cliente, contribuyendo a la eficiencia y crecimiento de la empresa.</a:t>
            </a:r>
            <a:endParaRPr b="0" i="0" sz="11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79" name="Google Shape;579;p28"/>
          <p:cNvPicPr preferRelativeResize="0"/>
          <p:nvPr/>
        </p:nvPicPr>
        <p:blipFill rotWithShape="1">
          <a:blip r:embed="rId4">
            <a:alphaModFix/>
          </a:blip>
          <a:srcRect b="3965" l="6196" r="8297" t="4406"/>
          <a:stretch/>
        </p:blipFill>
        <p:spPr>
          <a:xfrm>
            <a:off x="5930283" y="1677880"/>
            <a:ext cx="1837678" cy="1846556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580" name="Google Shape;58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5"/>
          <p:cNvSpPr txBox="1"/>
          <p:nvPr>
            <p:ph type="title"/>
          </p:nvPr>
        </p:nvSpPr>
        <p:spPr>
          <a:xfrm>
            <a:off x="493175" y="446998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Objetivo general</a:t>
            </a:r>
            <a:endParaRPr b="1" sz="2600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86" name="Google Shape;586;p5"/>
          <p:cNvSpPr txBox="1"/>
          <p:nvPr/>
        </p:nvSpPr>
        <p:spPr>
          <a:xfrm>
            <a:off x="748425" y="1529375"/>
            <a:ext cx="3986400" cy="22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Desarrollar una plataforma web y una aplicación móvil que optimicen el cierre de caja y la gestión de inventarios en la pyme "Tipopipo", integrando automatización del control de stock, gestión del flujo de efectivo, y un chatbot para WhatsApp con IA.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87" name="Google Shape;58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40758" y="1529375"/>
            <a:ext cx="2248876" cy="224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Google Shape;588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2fba1adf5b9_0_163"/>
          <p:cNvSpPr txBox="1"/>
          <p:nvPr>
            <p:ph type="title"/>
          </p:nvPr>
        </p:nvSpPr>
        <p:spPr>
          <a:xfrm>
            <a:off x="493175" y="446998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Objetivos específicos</a:t>
            </a:r>
            <a:endParaRPr b="1" sz="2600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94" name="Google Shape;594;g2fba1adf5b9_0_163"/>
          <p:cNvSpPr txBox="1"/>
          <p:nvPr/>
        </p:nvSpPr>
        <p:spPr>
          <a:xfrm>
            <a:off x="185875" y="1520250"/>
            <a:ext cx="71598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g2fba1adf5b9_0_163"/>
          <p:cNvSpPr txBox="1"/>
          <p:nvPr/>
        </p:nvSpPr>
        <p:spPr>
          <a:xfrm>
            <a:off x="406725" y="1436950"/>
            <a:ext cx="73467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Automatización del control de stock:</a:t>
            </a: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Implementar un sistema que descuente productos en tiempo real y actualice el inventario automáticamente con al menos un 90% de precisión.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Gestión automatizada del flujo de efectivo:</a:t>
            </a: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Desarrollar un módulo que registre y controle el dinero ingresado en caja, permitiendo una reconciliación diaria automática con una tasa de error inferior al 5%.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Chatbot para ventas en WhatsApp:</a:t>
            </a: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Crear un chatbot que gestiona ventas y selecciones de pago, logrando automatizar al menos el 80% de las interacciones de ventas a través de WhatsApp con IA.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1" sz="15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96" name="Google Shape;596;g2fba1adf5b9_0_1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97" name="Google Shape;597;g2fba1adf5b9_0_1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8450" y="0"/>
            <a:ext cx="2254450" cy="126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5"/>
          <p:cNvSpPr txBox="1"/>
          <p:nvPr>
            <p:ph type="title"/>
          </p:nvPr>
        </p:nvSpPr>
        <p:spPr>
          <a:xfrm>
            <a:off x="636894" y="4791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Necesidades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603" name="Google Shape;60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605" name="Google Shape;605;p15"/>
          <p:cNvGraphicFramePr/>
          <p:nvPr/>
        </p:nvGraphicFramePr>
        <p:xfrm>
          <a:off x="152400" y="533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{2CA48695-AC79-4D41-80C0-A126192F1D93}</a:tableStyleId>
              </a:tblPr>
              <a:tblGrid>
                <a:gridCol w="703450"/>
                <a:gridCol w="1220225"/>
                <a:gridCol w="1690800"/>
                <a:gridCol w="1592050"/>
                <a:gridCol w="3480275"/>
              </a:tblGrid>
              <a:tr h="294175">
                <a:tc gridSpan="5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Historias de usuario</a:t>
                      </a:r>
                      <a:endParaRPr sz="1400" u="none" cap="none" strike="noStrike"/>
                    </a:p>
                  </a:txBody>
                  <a:tcPr marT="5675" marB="0" marR="5675" marL="56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  <a:tc hMerge="1"/>
                <a:tc hMerge="1"/>
                <a:tc hMerge="1"/>
                <a:tc hMerge="1"/>
              </a:tr>
              <a:tr h="294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ID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Como...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Necesito...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Para...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Criterio de Aceptación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</a:tr>
              <a:tr h="676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0" i="0" lang="es-ES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H01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Dueño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"Quiero poder entender claramente qué necesita el sistema"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Alcanzar los objetivos del negocio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Se presenta un documento claro sobre los requerimientos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76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0" i="0" lang="es-ES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H02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Equipo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"Sería genial poder tener un documento específico sobre la dirección del proyecto."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Alinear tareas y objetivos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Plan de dirección del proyecto aprobado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61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0" i="0" lang="es-ES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H03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Desarrolladores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"Tener un entorno de trabajo bien configurado."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Empezar a programar sin complicaciones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El entorno está configurado y documentado correctamente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9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0" i="0" lang="es-ES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H04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Equipo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"Gestionar herramientas para gestionar el proyecto."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Facilitar la programación y seguimiento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Las herramientas están implementadas y en uso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61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0" i="0" lang="es-ES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H05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Equipo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000" u="none" cap="none" strike="noStrike"/>
                        <a:t>"Tener un sistema de gestión de base de datos."</a:t>
                      </a:r>
                      <a:endParaRPr sz="10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Manejar bien la información sobre productos y ventas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La base de datos está creada y operativa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30bcfe1b753_0_152"/>
          <p:cNvSpPr txBox="1"/>
          <p:nvPr>
            <p:ph type="title"/>
          </p:nvPr>
        </p:nvSpPr>
        <p:spPr>
          <a:xfrm>
            <a:off x="636894" y="4791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Necesidades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611" name="Google Shape;611;g30bcfe1b753_0_1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12" name="Google Shape;612;g30bcfe1b753_0_1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613" name="Google Shape;613;g30bcfe1b753_0_152"/>
          <p:cNvGraphicFramePr/>
          <p:nvPr/>
        </p:nvGraphicFramePr>
        <p:xfrm>
          <a:off x="272725" y="73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{2CA48695-AC79-4D41-80C0-A126192F1D93}</a:tableStyleId>
              </a:tblPr>
              <a:tblGrid>
                <a:gridCol w="703450"/>
                <a:gridCol w="1220225"/>
                <a:gridCol w="1690800"/>
                <a:gridCol w="1592050"/>
                <a:gridCol w="3480275"/>
              </a:tblGrid>
              <a:tr h="328675">
                <a:tc gridSpan="5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Historias de usuario</a:t>
                      </a:r>
                      <a:endParaRPr sz="1400" u="none" cap="none" strike="noStrike"/>
                    </a:p>
                  </a:txBody>
                  <a:tcPr marT="5675" marB="0" marR="5675" marL="5675" anchor="b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  <a:tc hMerge="1"/>
                <a:tc hMerge="1"/>
                <a:tc hMerge="1"/>
                <a:tc hMerge="1"/>
              </a:tr>
              <a:tr h="328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ID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Como...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Necesito...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Para...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i="0" lang="es-ES" sz="1000" u="none" cap="none" strike="noStrike">
                          <a:solidFill>
                            <a:srgbClr val="000000"/>
                          </a:solidFill>
                          <a:highlight>
                            <a:srgbClr val="E97132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Criterio de Aceptación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7132"/>
                    </a:solidFill>
                  </a:tcPr>
                </a:tc>
              </a:tr>
              <a:tr h="579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0" i="0" lang="es-ES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H06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Desarrolladores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"Crear una API que permita la comunicación."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Conectar el backend y frontend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La API esta documentada y funciona correctamente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45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0" i="0" lang="es-ES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H07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Cliente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"Una interfaz fácil de usar en la web."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Responde mejor la gestión interna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La interfaz es intuitiva y ha sido validada por usuarios 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56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0" i="0" lang="es-ES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H08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Secretaria/Empleado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"Quiero poder acceder desde mi celular a la app."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Buscar productos, seleccionar y gestionar stock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La app es accesible y funcional en dispositivos móviles</a:t>
                      </a:r>
                      <a:endParaRPr sz="14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5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H09</a:t>
                      </a:r>
                      <a:endParaRPr b="0" i="0" sz="1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Cliente</a:t>
                      </a:r>
                      <a:endParaRPr sz="10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“Interactuar con un chatbot en Whatsapp con IA.”</a:t>
                      </a:r>
                      <a:endParaRPr sz="10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Realizar consultas y pedidos</a:t>
                      </a:r>
                      <a:endParaRPr sz="10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El chatbot responde adecuadamente y permite realizar pedidos</a:t>
                      </a:r>
                      <a:endParaRPr sz="10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5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H10</a:t>
                      </a:r>
                      <a:endParaRPr b="0" i="0" sz="1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Cliente</a:t>
                      </a:r>
                      <a:endParaRPr sz="10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“Quiero interactuar con el chat de manera amigable”</a:t>
                      </a:r>
                      <a:endParaRPr sz="10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Facilitar la interacción</a:t>
                      </a:r>
                      <a:endParaRPr sz="10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-ES" sz="1000" u="none" cap="none" strike="noStrike"/>
                        <a:t>La interfaz del chatbot es clara y fácil de usar</a:t>
                      </a:r>
                      <a:endParaRPr sz="1000" u="none" cap="none" strike="noStrike"/>
                    </a:p>
                  </a:txBody>
                  <a:tcPr marT="5675" marB="0" marR="5675" marL="56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8" name="Google Shape;618;g30bcfe1b753_0_4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619" name="Google Shape;619;g30bcfe1b753_0_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g30bcfe1b753_0_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g30bcfe1b753_0_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g30bcfe1b753_0_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g30bcfe1b753_0_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g30bcfe1b753_0_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g30bcfe1b753_0_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g30bcfe1b753_0_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g30bcfe1b753_0_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g30bcfe1b753_0_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g30bcfe1b753_0_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g30bcfe1b753_0_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g30bcfe1b753_0_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g30bcfe1b753_0_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3" name="Google Shape;633;g30bcfe1b753_0_4"/>
          <p:cNvSpPr txBox="1"/>
          <p:nvPr>
            <p:ph type="title"/>
          </p:nvPr>
        </p:nvSpPr>
        <p:spPr>
          <a:xfrm>
            <a:off x="713094" y="553626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Requerimientos funcionales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634" name="Google Shape;634;g30bcfe1b753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g30bcfe1b753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636" name="Google Shape;636;g30bcfe1b753_0_4"/>
          <p:cNvGraphicFramePr/>
          <p:nvPr/>
        </p:nvGraphicFramePr>
        <p:xfrm>
          <a:off x="62300" y="141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{2CA48695-AC79-4D41-80C0-A126192F1D93}</a:tableStyleId>
              </a:tblPr>
              <a:tblGrid>
                <a:gridCol w="432525"/>
                <a:gridCol w="855675"/>
                <a:gridCol w="2247300"/>
                <a:gridCol w="1250575"/>
                <a:gridCol w="4231300"/>
              </a:tblGrid>
              <a:tr h="152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[R-N°]</a:t>
                      </a:r>
                      <a:endParaRPr sz="1200" u="none" cap="none" strike="noStrike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BD5"/>
                    </a:solidFill>
                    <a:extLst>
                      <a:ext uri="http://customooxmlschemas.google.com/">
                        <go:slidesCustomData xmlns:go="http://customooxmlschemas.google.com/" cellId="636:0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Epica</a:t>
                      </a:r>
                      <a:endParaRPr sz="1200" u="none" cap="none" strike="noStrike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BD5"/>
                    </a:solidFill>
                    <a:extLst>
                      <a:ext uri="http://customooxmlschemas.google.com/">
                        <go:slidesCustomData xmlns:go="http://customooxmlschemas.google.com/" cellId="636:0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[Nombre del Requerimiento]</a:t>
                      </a:r>
                      <a:endParaRPr sz="1200" u="none" cap="none" strike="noStrike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BD5"/>
                    </a:solidFill>
                    <a:extLst>
                      <a:ext uri="http://customooxmlschemas.google.com/">
                        <go:slidesCustomData xmlns:go="http://customooxmlschemas.google.com/" cellId="636:0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Actores Relacionados</a:t>
                      </a:r>
                      <a:endParaRPr sz="1200" u="none" cap="none" strike="noStrike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BD5"/>
                    </a:solidFill>
                    <a:extLst>
                      <a:ext uri="http://customooxmlschemas.google.com/">
                        <go:slidesCustomData xmlns:go="http://customooxmlschemas.google.com/" cellId="636:0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[Descripción corta del requerimiento]</a:t>
                      </a:r>
                      <a:endParaRPr sz="1200" u="none" cap="none" strike="noStrike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BD5"/>
                    </a:solidFill>
                    <a:extLst>
                      <a:ext uri="http://customooxmlschemas.google.com/">
                        <go:slidesCustomData xmlns:go="http://customooxmlschemas.google.com/" cellId="636:0:4"/>
                      </a:ext>
                    </a:extLst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RF.1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36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solidFill>
                            <a:srgbClr val="2C481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EPI-000</a:t>
                      </a:r>
                      <a:endParaRPr sz="1100" u="none" cap="none" strike="noStrike">
                        <a:solidFill>
                          <a:srgbClr val="2C481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36:1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Autenticación de cuentas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36:1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Todos los actores relacionados.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36:1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usuario deberá ingresar un nombre de usuario y una clave para poder ingresar al sistema.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36:1:4"/>
                      </a:ext>
                    </a:extLst>
                  </a:tcPr>
                </a:tc>
              </a:tr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RF.10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solidFill>
                            <a:srgbClr val="2A32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EPI-001</a:t>
                      </a:r>
                      <a:endParaRPr sz="1100" u="none" cap="none" strike="noStrike">
                        <a:solidFill>
                          <a:srgbClr val="2A324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2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Agregar producto CRUD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2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Secretario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2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permitir al secretario agregar productos al catálogo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2:4"/>
                      </a:ext>
                    </a:extLst>
                  </a:tcPr>
                </a:tc>
              </a:tr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RF.13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solidFill>
                            <a:srgbClr val="2A32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EPI-001</a:t>
                      </a:r>
                      <a:endParaRPr sz="1100" u="none" cap="none" strike="noStrike">
                        <a:solidFill>
                          <a:srgbClr val="2A324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3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Agregar ingredientes CRUD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3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Secretario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3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permitir al secretario agregar ingredientes al producto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3:4"/>
                      </a:ext>
                    </a:extLst>
                  </a:tcPr>
                </a:tc>
              </a:tr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RF.16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4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solidFill>
                            <a:srgbClr val="2A32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EPI-001</a:t>
                      </a:r>
                      <a:endParaRPr sz="1100" u="none" cap="none" strike="noStrike">
                        <a:solidFill>
                          <a:srgbClr val="2A324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4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Disponibilidad de stock CRUD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4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Sistema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4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mantener un registro del inventario de productos e ingredientes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636:4:4"/>
                      </a:ext>
                    </a:extLst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1" name="Google Shape;641;g30be9542e7b_3_16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642" name="Google Shape;642;g30be9542e7b_3_16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g30be9542e7b_3_16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g30be9542e7b_3_16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g30be9542e7b_3_16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g30be9542e7b_3_16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g30be9542e7b_3_16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g30be9542e7b_3_16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g30be9542e7b_3_16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g30be9542e7b_3_16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g30be9542e7b_3_16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g30be9542e7b_3_16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g30be9542e7b_3_16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g30be9542e7b_3_16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g30be9542e7b_3_16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6" name="Google Shape;656;g30be9542e7b_3_16"/>
          <p:cNvSpPr txBox="1"/>
          <p:nvPr>
            <p:ph type="title"/>
          </p:nvPr>
        </p:nvSpPr>
        <p:spPr>
          <a:xfrm>
            <a:off x="713094" y="553626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Requerimientos funcionales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657" name="Google Shape;657;g30be9542e7b_3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8" name="Google Shape;658;g30be9542e7b_3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659" name="Google Shape;659;g30be9542e7b_3_16"/>
          <p:cNvGraphicFramePr/>
          <p:nvPr/>
        </p:nvGraphicFramePr>
        <p:xfrm>
          <a:off x="62325" y="1719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{2CA48695-AC79-4D41-80C0-A126192F1D93}</a:tableStyleId>
              </a:tblPr>
              <a:tblGrid>
                <a:gridCol w="432975"/>
                <a:gridCol w="856525"/>
                <a:gridCol w="2249525"/>
                <a:gridCol w="1251825"/>
                <a:gridCol w="4235525"/>
              </a:tblGrid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RF.20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0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solidFill>
                            <a:srgbClr val="1338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EPI-002</a:t>
                      </a:r>
                      <a:endParaRPr sz="1100" u="none" cap="none" strike="noStrike">
                        <a:solidFill>
                          <a:srgbClr val="1338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0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Búsqueda de productos (Imagen)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0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Trabajador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0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permitir al trabajador buscar productos por imagen de producto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0:4"/>
                      </a:ext>
                    </a:extLst>
                  </a:tcPr>
                </a:tc>
              </a:tr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RF.21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solidFill>
                            <a:srgbClr val="1338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EPI-002</a:t>
                      </a:r>
                      <a:endParaRPr sz="1100" u="none" cap="none" strike="noStrike">
                        <a:solidFill>
                          <a:srgbClr val="1338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1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Carrito de compra en plataforma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1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Trabajador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1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permitir al trabajador agregar productos a un carrito de compra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1:4"/>
                      </a:ext>
                    </a:extLst>
                  </a:tcPr>
                </a:tc>
              </a:tr>
              <a:tr h="514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RF.54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solidFill>
                            <a:srgbClr val="1338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EPI-002</a:t>
                      </a:r>
                      <a:endParaRPr sz="1100" u="none" cap="none" strike="noStrike">
                        <a:solidFill>
                          <a:srgbClr val="1338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2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Resumen de Inventario Diario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2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Administrador, Secretario, Trabajador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2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generar un reporte diario con un resumen del inventario actual, mostrando la cantidad de cada producto e ingrediente disponible, así como los productos que están próximos a agotarse.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2:4"/>
                      </a:ext>
                    </a:extLst>
                  </a:tcPr>
                </a:tc>
              </a:tr>
              <a:tr h="676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RF.55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solidFill>
                            <a:srgbClr val="1338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EPI-002</a:t>
                      </a:r>
                      <a:endParaRPr sz="1100" u="none" cap="none" strike="noStrike">
                        <a:solidFill>
                          <a:srgbClr val="1338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3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Reporte Detallado de Ventas Diarias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3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Gerente, Administrador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3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generar un reporte diario de ventas, que incluya el detalle de todas las transacciones del día, con la información de cada venta: productos vendidos, cantidades, montos totales, forma de pago, y el trabajador que gestionó cada transacción.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6AA8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  <a:extLst>
                      <a:ext uri="http://customooxmlschemas.google.com/">
                        <go:slidesCustomData xmlns:go="http://customooxmlschemas.google.com/" cellId="659:3:4"/>
                      </a:ext>
                    </a:extLst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"/>
          <p:cNvSpPr/>
          <p:nvPr/>
        </p:nvSpPr>
        <p:spPr>
          <a:xfrm>
            <a:off x="1313871" y="2256060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1313874" y="1689207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highlight>
                <a:srgbClr val="1F3864"/>
              </a:highlight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7" name="Google Shape;177;p2"/>
          <p:cNvSpPr txBox="1"/>
          <p:nvPr>
            <p:ph type="title"/>
          </p:nvPr>
        </p:nvSpPr>
        <p:spPr>
          <a:xfrm>
            <a:off x="576895" y="495413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 Tabla de Contenidos</a:t>
            </a:r>
            <a:endParaRPr b="1" sz="2600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8" name="Google Shape;178;p2"/>
          <p:cNvSpPr txBox="1"/>
          <p:nvPr>
            <p:ph idx="2" type="title"/>
          </p:nvPr>
        </p:nvSpPr>
        <p:spPr>
          <a:xfrm>
            <a:off x="1353669" y="1745773"/>
            <a:ext cx="1400400" cy="24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s-ES" sz="12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Problemática</a:t>
            </a:r>
            <a:endParaRPr sz="12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9" name="Google Shape;179;p2"/>
          <p:cNvSpPr txBox="1"/>
          <p:nvPr>
            <p:ph idx="6" type="title"/>
          </p:nvPr>
        </p:nvSpPr>
        <p:spPr>
          <a:xfrm>
            <a:off x="227607" y="1684841"/>
            <a:ext cx="14004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01</a:t>
            </a:r>
            <a:endParaRPr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0" name="Google Shape;180;p2"/>
          <p:cNvSpPr txBox="1"/>
          <p:nvPr>
            <p:ph idx="9" type="title"/>
          </p:nvPr>
        </p:nvSpPr>
        <p:spPr>
          <a:xfrm>
            <a:off x="6241776" y="1612407"/>
            <a:ext cx="14004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oboto"/>
              <a:buNone/>
            </a:pPr>
            <a:r>
              <a:rPr lang="es-ES" sz="2700">
                <a:solidFill>
                  <a:srgbClr val="F3F3F3"/>
                </a:solidFill>
                <a:latin typeface="Tahoma"/>
                <a:ea typeface="Tahoma"/>
                <a:cs typeface="Tahoma"/>
                <a:sym typeface="Tahoma"/>
              </a:rPr>
              <a:t>13</a:t>
            </a:r>
            <a:endParaRPr sz="2700">
              <a:solidFill>
                <a:srgbClr val="F3F3F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1" name="Google Shape;181;p2"/>
          <p:cNvSpPr txBox="1"/>
          <p:nvPr>
            <p:ph idx="13" type="title"/>
          </p:nvPr>
        </p:nvSpPr>
        <p:spPr>
          <a:xfrm>
            <a:off x="1363650" y="2312625"/>
            <a:ext cx="1340400" cy="24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s-ES" sz="12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Definición de sprint</a:t>
            </a:r>
            <a:endParaRPr sz="12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2" name="Google Shape;182;p2"/>
          <p:cNvSpPr txBox="1"/>
          <p:nvPr>
            <p:ph idx="16" type="title"/>
          </p:nvPr>
        </p:nvSpPr>
        <p:spPr>
          <a:xfrm>
            <a:off x="217857" y="2261069"/>
            <a:ext cx="13809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02</a:t>
            </a:r>
            <a:endParaRPr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3" name="Google Shape;183;p2"/>
          <p:cNvSpPr txBox="1"/>
          <p:nvPr>
            <p:ph idx="19" type="title"/>
          </p:nvPr>
        </p:nvSpPr>
        <p:spPr>
          <a:xfrm>
            <a:off x="6251582" y="2130197"/>
            <a:ext cx="13809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oboto"/>
              <a:buNone/>
            </a:pPr>
            <a:r>
              <a:rPr lang="es-ES" sz="2700">
                <a:solidFill>
                  <a:srgbClr val="F3F3F3"/>
                </a:solidFill>
                <a:latin typeface="Tahoma"/>
                <a:ea typeface="Tahoma"/>
                <a:cs typeface="Tahoma"/>
                <a:sym typeface="Tahoma"/>
              </a:rPr>
              <a:t>14</a:t>
            </a:r>
            <a:endParaRPr sz="2700">
              <a:solidFill>
                <a:srgbClr val="F3F3F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4" name="Google Shape;184;p2"/>
          <p:cNvSpPr txBox="1"/>
          <p:nvPr>
            <p:ph idx="4294967295" type="title"/>
          </p:nvPr>
        </p:nvSpPr>
        <p:spPr>
          <a:xfrm>
            <a:off x="8039100" y="2706332"/>
            <a:ext cx="1381125" cy="436563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oboto"/>
              <a:buNone/>
            </a:pPr>
            <a:r>
              <a:rPr lang="es-ES" sz="2700">
                <a:solidFill>
                  <a:srgbClr val="F3F3F3"/>
                </a:solidFill>
                <a:latin typeface="Tahoma"/>
                <a:ea typeface="Tahoma"/>
                <a:cs typeface="Tahoma"/>
                <a:sym typeface="Tahoma"/>
              </a:rPr>
              <a:t>15</a:t>
            </a:r>
            <a:endParaRPr sz="2700">
              <a:solidFill>
                <a:srgbClr val="F3F3F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185" name="Google Shape;185;p2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186" name="Google Shape;186;p2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91" name="Google Shape;19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2" name="Google Shape;192;p2"/>
          <p:cNvSpPr/>
          <p:nvPr/>
        </p:nvSpPr>
        <p:spPr>
          <a:xfrm>
            <a:off x="1313868" y="3359658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3" name="Google Shape;193;p2"/>
          <p:cNvSpPr/>
          <p:nvPr/>
        </p:nvSpPr>
        <p:spPr>
          <a:xfrm>
            <a:off x="1313871" y="2792805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highlight>
                <a:srgbClr val="1F3864"/>
              </a:highlight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4" name="Google Shape;194;p2"/>
          <p:cNvSpPr txBox="1"/>
          <p:nvPr/>
        </p:nvSpPr>
        <p:spPr>
          <a:xfrm>
            <a:off x="1353666" y="2849371"/>
            <a:ext cx="1400400" cy="24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i="0" lang="es-ES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Sprints</a:t>
            </a:r>
            <a:endParaRPr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5" name="Google Shape;195;p2"/>
          <p:cNvSpPr txBox="1"/>
          <p:nvPr/>
        </p:nvSpPr>
        <p:spPr>
          <a:xfrm>
            <a:off x="217857" y="2789523"/>
            <a:ext cx="14004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03</a:t>
            </a:r>
            <a:endParaRPr i="0" sz="13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6" name="Google Shape;196;p2"/>
          <p:cNvSpPr txBox="1"/>
          <p:nvPr/>
        </p:nvSpPr>
        <p:spPr>
          <a:xfrm>
            <a:off x="1363636" y="3416223"/>
            <a:ext cx="1380900" cy="24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i="0" lang="es-ES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Solución</a:t>
            </a:r>
            <a:endParaRPr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7" name="Google Shape;197;p2"/>
          <p:cNvSpPr txBox="1"/>
          <p:nvPr/>
        </p:nvSpPr>
        <p:spPr>
          <a:xfrm>
            <a:off x="227607" y="3358065"/>
            <a:ext cx="13809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04</a:t>
            </a:r>
            <a:endParaRPr i="0" sz="13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8" name="Google Shape;198;p2"/>
          <p:cNvSpPr/>
          <p:nvPr/>
        </p:nvSpPr>
        <p:spPr>
          <a:xfrm>
            <a:off x="4065234" y="2312894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9" name="Google Shape;199;p2"/>
          <p:cNvSpPr/>
          <p:nvPr/>
        </p:nvSpPr>
        <p:spPr>
          <a:xfrm>
            <a:off x="4065237" y="1746041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highlight>
                <a:srgbClr val="1F3864"/>
              </a:highlight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0" name="Google Shape;200;p2"/>
          <p:cNvSpPr txBox="1"/>
          <p:nvPr/>
        </p:nvSpPr>
        <p:spPr>
          <a:xfrm>
            <a:off x="4105032" y="1802607"/>
            <a:ext cx="1400400" cy="24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i="0" lang="es-ES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Objetivo general</a:t>
            </a:r>
            <a:endParaRPr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1" name="Google Shape;201;p2"/>
          <p:cNvSpPr txBox="1"/>
          <p:nvPr/>
        </p:nvSpPr>
        <p:spPr>
          <a:xfrm>
            <a:off x="2978970" y="1741675"/>
            <a:ext cx="14004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05</a:t>
            </a:r>
            <a:endParaRPr i="0" sz="13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2" name="Google Shape;202;p2"/>
          <p:cNvSpPr txBox="1"/>
          <p:nvPr/>
        </p:nvSpPr>
        <p:spPr>
          <a:xfrm>
            <a:off x="4115002" y="2369459"/>
            <a:ext cx="1380900" cy="24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i="0" lang="es-ES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Objetivos específicos</a:t>
            </a:r>
            <a:endParaRPr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3" name="Google Shape;203;p2"/>
          <p:cNvSpPr txBox="1"/>
          <p:nvPr/>
        </p:nvSpPr>
        <p:spPr>
          <a:xfrm>
            <a:off x="2969220" y="2317903"/>
            <a:ext cx="13809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06</a:t>
            </a:r>
            <a:endParaRPr i="0" sz="13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4" name="Google Shape;204;p2"/>
          <p:cNvSpPr/>
          <p:nvPr/>
        </p:nvSpPr>
        <p:spPr>
          <a:xfrm>
            <a:off x="4065231" y="3416492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5" name="Google Shape;205;p2"/>
          <p:cNvSpPr/>
          <p:nvPr/>
        </p:nvSpPr>
        <p:spPr>
          <a:xfrm>
            <a:off x="4065234" y="2849639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highlight>
                <a:srgbClr val="1F3864"/>
              </a:highlight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6" name="Google Shape;206;p2"/>
          <p:cNvSpPr txBox="1"/>
          <p:nvPr/>
        </p:nvSpPr>
        <p:spPr>
          <a:xfrm>
            <a:off x="4105029" y="2906205"/>
            <a:ext cx="1400400" cy="24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i="0" lang="es-ES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Necesidades</a:t>
            </a:r>
            <a:endParaRPr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7" name="Google Shape;207;p2"/>
          <p:cNvSpPr txBox="1"/>
          <p:nvPr/>
        </p:nvSpPr>
        <p:spPr>
          <a:xfrm>
            <a:off x="2969220" y="2846357"/>
            <a:ext cx="14004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07</a:t>
            </a:r>
            <a:endParaRPr i="0" sz="13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8" name="Google Shape;208;p2"/>
          <p:cNvSpPr txBox="1"/>
          <p:nvPr/>
        </p:nvSpPr>
        <p:spPr>
          <a:xfrm>
            <a:off x="4115000" y="3662525"/>
            <a:ext cx="1380900" cy="5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i="0" lang="es-ES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Requerimientos F y NF</a:t>
            </a:r>
            <a:endParaRPr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t/>
            </a:r>
            <a:endParaRPr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9" name="Google Shape;209;p2"/>
          <p:cNvSpPr txBox="1"/>
          <p:nvPr/>
        </p:nvSpPr>
        <p:spPr>
          <a:xfrm>
            <a:off x="2978970" y="3414899"/>
            <a:ext cx="13809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08</a:t>
            </a:r>
            <a:endParaRPr i="0" sz="13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6713825" y="2322142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6713828" y="1755289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highlight>
                <a:srgbClr val="1F3864"/>
              </a:highlight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2" name="Google Shape;212;p2"/>
          <p:cNvSpPr txBox="1"/>
          <p:nvPr/>
        </p:nvSpPr>
        <p:spPr>
          <a:xfrm>
            <a:off x="6753623" y="1811855"/>
            <a:ext cx="1400400" cy="24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i="0" lang="es-ES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Diagramas</a:t>
            </a:r>
            <a:endParaRPr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3" name="Google Shape;213;p2"/>
          <p:cNvSpPr txBox="1"/>
          <p:nvPr/>
        </p:nvSpPr>
        <p:spPr>
          <a:xfrm>
            <a:off x="5627561" y="1750923"/>
            <a:ext cx="14004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i="0" lang="es-ES" sz="2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09</a:t>
            </a:r>
            <a:endParaRPr i="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4" name="Google Shape;214;p2"/>
          <p:cNvSpPr txBox="1"/>
          <p:nvPr/>
        </p:nvSpPr>
        <p:spPr>
          <a:xfrm>
            <a:off x="6763593" y="2378707"/>
            <a:ext cx="1380900" cy="24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i="0" lang="es-ES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Roles</a:t>
            </a:r>
            <a:endParaRPr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5" name="Google Shape;215;p2"/>
          <p:cNvSpPr txBox="1"/>
          <p:nvPr/>
        </p:nvSpPr>
        <p:spPr>
          <a:xfrm>
            <a:off x="5617811" y="2327151"/>
            <a:ext cx="13809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i="0" lang="es-ES" sz="2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10</a:t>
            </a:r>
            <a:endParaRPr i="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6" name="Google Shape;216;p2"/>
          <p:cNvSpPr/>
          <p:nvPr/>
        </p:nvSpPr>
        <p:spPr>
          <a:xfrm>
            <a:off x="6713822" y="3425740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7" name="Google Shape;217;p2"/>
          <p:cNvSpPr/>
          <p:nvPr/>
        </p:nvSpPr>
        <p:spPr>
          <a:xfrm>
            <a:off x="6713825" y="2858887"/>
            <a:ext cx="1480800" cy="3597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highlight>
                <a:srgbClr val="1F3864"/>
              </a:highlight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8" name="Google Shape;218;p2"/>
          <p:cNvSpPr txBox="1"/>
          <p:nvPr/>
        </p:nvSpPr>
        <p:spPr>
          <a:xfrm>
            <a:off x="6753620" y="2915453"/>
            <a:ext cx="1400400" cy="24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i="0" lang="es-ES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Retrospective</a:t>
            </a:r>
            <a:endParaRPr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9" name="Google Shape;219;p2"/>
          <p:cNvSpPr txBox="1"/>
          <p:nvPr/>
        </p:nvSpPr>
        <p:spPr>
          <a:xfrm>
            <a:off x="5617811" y="2855605"/>
            <a:ext cx="14004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i="0" lang="es-ES" sz="2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11</a:t>
            </a:r>
            <a:endParaRPr i="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0" name="Google Shape;220;p2"/>
          <p:cNvSpPr txBox="1"/>
          <p:nvPr/>
        </p:nvSpPr>
        <p:spPr>
          <a:xfrm>
            <a:off x="6763590" y="3482305"/>
            <a:ext cx="1380900" cy="24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i="0" lang="es-ES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Conclusiones</a:t>
            </a:r>
            <a:endParaRPr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1" name="Google Shape;221;p2"/>
          <p:cNvSpPr txBox="1"/>
          <p:nvPr/>
        </p:nvSpPr>
        <p:spPr>
          <a:xfrm>
            <a:off x="5627561" y="3424147"/>
            <a:ext cx="1380900" cy="436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i="0" lang="es-ES" sz="2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12</a:t>
            </a:r>
            <a:endParaRPr i="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4" name="Google Shape;664;p27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665" name="Google Shape;665;p2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2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2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9" name="Google Shape;679;p27"/>
          <p:cNvSpPr txBox="1"/>
          <p:nvPr/>
        </p:nvSpPr>
        <p:spPr>
          <a:xfrm>
            <a:off x="583727" y="3286750"/>
            <a:ext cx="1438896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Rendimiento</a:t>
            </a:r>
            <a:endParaRPr b="1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0" name="Google Shape;68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6675" y="1886200"/>
            <a:ext cx="1252900" cy="1252900"/>
          </a:xfrm>
          <a:prstGeom prst="rect">
            <a:avLst/>
          </a:prstGeom>
          <a:noFill/>
          <a:ln>
            <a:noFill/>
          </a:ln>
        </p:spPr>
      </p:pic>
      <p:sp>
        <p:nvSpPr>
          <p:cNvPr id="681" name="Google Shape;681;p27"/>
          <p:cNvSpPr txBox="1"/>
          <p:nvPr/>
        </p:nvSpPr>
        <p:spPr>
          <a:xfrm>
            <a:off x="2050427" y="3286750"/>
            <a:ext cx="1438896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Seguridad</a:t>
            </a:r>
            <a:endParaRPr b="1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2" name="Google Shape;682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33674" y="1926500"/>
            <a:ext cx="1252800" cy="125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" name="Google Shape;683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40574" y="1966700"/>
            <a:ext cx="1172399" cy="1172399"/>
          </a:xfrm>
          <a:prstGeom prst="rect">
            <a:avLst/>
          </a:prstGeom>
          <a:noFill/>
          <a:ln>
            <a:noFill/>
          </a:ln>
        </p:spPr>
      </p:pic>
      <p:sp>
        <p:nvSpPr>
          <p:cNvPr id="684" name="Google Shape;684;p27"/>
          <p:cNvSpPr txBox="1"/>
          <p:nvPr/>
        </p:nvSpPr>
        <p:spPr>
          <a:xfrm>
            <a:off x="3474077" y="3286750"/>
            <a:ext cx="1438896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Escalabilidad</a:t>
            </a:r>
            <a:endParaRPr b="1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27"/>
          <p:cNvSpPr txBox="1"/>
          <p:nvPr/>
        </p:nvSpPr>
        <p:spPr>
          <a:xfrm>
            <a:off x="6807927" y="3285600"/>
            <a:ext cx="1438896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Usabilidad</a:t>
            </a:r>
            <a:endParaRPr b="1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27"/>
          <p:cNvSpPr txBox="1"/>
          <p:nvPr/>
        </p:nvSpPr>
        <p:spPr>
          <a:xfrm>
            <a:off x="5162527" y="3286750"/>
            <a:ext cx="1438896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Disponibilidad</a:t>
            </a:r>
            <a:endParaRPr b="1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7" name="Google Shape;687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95525" y="2033940"/>
            <a:ext cx="1252800" cy="1252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8" name="Google Shape;688;p2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197100" y="1926500"/>
            <a:ext cx="1360250" cy="1360250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p27"/>
          <p:cNvSpPr txBox="1"/>
          <p:nvPr/>
        </p:nvSpPr>
        <p:spPr>
          <a:xfrm>
            <a:off x="583727" y="3380600"/>
            <a:ext cx="1438896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____________</a:t>
            </a:r>
            <a:endParaRPr b="1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27"/>
          <p:cNvSpPr txBox="1"/>
          <p:nvPr/>
        </p:nvSpPr>
        <p:spPr>
          <a:xfrm>
            <a:off x="2050427" y="3380600"/>
            <a:ext cx="1438896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____________</a:t>
            </a:r>
            <a:endParaRPr b="1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27"/>
          <p:cNvSpPr txBox="1"/>
          <p:nvPr/>
        </p:nvSpPr>
        <p:spPr>
          <a:xfrm>
            <a:off x="3517127" y="3380600"/>
            <a:ext cx="1438896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____________</a:t>
            </a:r>
            <a:endParaRPr b="1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27"/>
          <p:cNvSpPr txBox="1"/>
          <p:nvPr/>
        </p:nvSpPr>
        <p:spPr>
          <a:xfrm>
            <a:off x="5162527" y="3380600"/>
            <a:ext cx="1438896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____________</a:t>
            </a:r>
            <a:endParaRPr b="1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p27"/>
          <p:cNvSpPr txBox="1"/>
          <p:nvPr/>
        </p:nvSpPr>
        <p:spPr>
          <a:xfrm>
            <a:off x="6838899" y="3380600"/>
            <a:ext cx="1438896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____________</a:t>
            </a:r>
            <a:endParaRPr b="1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4" name="Google Shape;694;p2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95" name="Google Shape;695;p27"/>
          <p:cNvSpPr txBox="1"/>
          <p:nvPr/>
        </p:nvSpPr>
        <p:spPr>
          <a:xfrm>
            <a:off x="334625" y="59596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Requerimientos no funcionales</a:t>
            </a:r>
            <a:endParaRPr b="1" i="0" sz="2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" name="Google Shape;700;g30bcfe1b753_0_50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701" name="Google Shape;701;g30bcfe1b753_0_5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g30bcfe1b753_0_5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g30bcfe1b753_0_5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g30bcfe1b753_0_5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g30bcfe1b753_0_5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g30bcfe1b753_0_5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g30bcfe1b753_0_5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g30bcfe1b753_0_5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g30bcfe1b753_0_5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g30bcfe1b753_0_5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g30bcfe1b753_0_5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g30bcfe1b753_0_5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g30bcfe1b753_0_5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g30bcfe1b753_0_5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15" name="Google Shape;715;g30bcfe1b753_0_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16" name="Google Shape;716;g30bcfe1b753_0_50"/>
          <p:cNvSpPr txBox="1"/>
          <p:nvPr/>
        </p:nvSpPr>
        <p:spPr>
          <a:xfrm>
            <a:off x="334625" y="59596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Requerimientos no funcionales</a:t>
            </a:r>
            <a:endParaRPr b="1" i="0" sz="2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17" name="Google Shape;717;g30bcfe1b753_0_50"/>
          <p:cNvSpPr txBox="1"/>
          <p:nvPr/>
        </p:nvSpPr>
        <p:spPr>
          <a:xfrm>
            <a:off x="835350" y="1437225"/>
            <a:ext cx="6070500" cy="31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-317500" lvl="0" marL="457200" marR="9525" rtl="0" algn="l">
              <a:lnSpc>
                <a:spcPct val="117857"/>
              </a:lnSpc>
              <a:spcBef>
                <a:spcPts val="1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b="0" i="0" lang="es-ES" sz="1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Garantizar el rendimiento, manejando hasta 50 transacciones simultáneas en menos de 2 segundos.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17500" lvl="0" marL="457200" marR="9525" rtl="0" algn="l">
              <a:lnSpc>
                <a:spcPct val="117857"/>
              </a:lnSpc>
              <a:spcBef>
                <a:spcPts val="1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b="0" i="0" lang="es-ES" sz="1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Asegurar la disponibilidad, manteniendo el sistema activo de 09:00 a.m. a 04:00 a.m.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17500" lvl="0" marL="457200" marR="9525" rtl="0" algn="l">
              <a:lnSpc>
                <a:spcPct val="117857"/>
              </a:lnSpc>
              <a:spcBef>
                <a:spcPts val="1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b="0" i="0" lang="es-ES" sz="1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Proteger la seguridad de los datos, cifrando la información sensible con estándares adecuados.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17500" lvl="0" marL="457200" marR="9525" rtl="0" algn="l">
              <a:lnSpc>
                <a:spcPct val="117857"/>
              </a:lnSpc>
              <a:spcBef>
                <a:spcPts val="1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b="0" i="0" lang="es-ES" sz="1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Implementar autenticación de dos factores (2FA) para usuarios con privilegios elevados.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17500" lvl="0" marL="457200" marR="9525" rtl="0" algn="l">
              <a:lnSpc>
                <a:spcPct val="117857"/>
              </a:lnSpc>
              <a:spcBef>
                <a:spcPts val="1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b="0" i="0" lang="es-ES" sz="1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Permitir escalabilidad, añadiendo recursos según la demanda sin afectar el rendimiento.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17500" lvl="0" marL="457200" marR="9525" rtl="0" algn="l">
              <a:lnSpc>
                <a:spcPct val="117857"/>
              </a:lnSpc>
              <a:spcBef>
                <a:spcPts val="1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b="0" i="0" lang="es-ES" sz="1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Asegurar la portabilidad en múltiples plataformas y entornos.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9525" rtl="0" algn="l">
              <a:lnSpc>
                <a:spcPct val="117857"/>
              </a:lnSpc>
              <a:spcBef>
                <a:spcPts val="1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30bcfe1b753_0_170"/>
          <p:cNvSpPr txBox="1"/>
          <p:nvPr>
            <p:ph type="title"/>
          </p:nvPr>
        </p:nvSpPr>
        <p:spPr>
          <a:xfrm>
            <a:off x="636894" y="4791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Sprint 0 backlog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23" name="Google Shape;723;g30bcfe1b753_0_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" name="Google Shape;724;g30bcfe1b753_0_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725" name="Google Shape;725;g30bcfe1b753_0_170"/>
          <p:cNvGraphicFramePr/>
          <p:nvPr/>
        </p:nvGraphicFramePr>
        <p:xfrm>
          <a:off x="342060" y="57526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{4C397782-B057-4278-BA63-BD6C987876F8}</a:tableStyleId>
              </a:tblPr>
              <a:tblGrid>
                <a:gridCol w="2796350"/>
                <a:gridCol w="905650"/>
                <a:gridCol w="907525"/>
                <a:gridCol w="1121275"/>
                <a:gridCol w="2178425"/>
              </a:tblGrid>
              <a:tr h="508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6311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Elemento de trabajo pendiente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-57150" lvl="0" marL="156845" marR="83820" rtl="0" algn="ctr">
                        <a:lnSpc>
                          <a:spcPct val="118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Puntos de historia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85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  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Responsable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651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Estado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3334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Estimado original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</a:tr>
              <a:tr h="589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Arial"/>
                        <a:buNone/>
                      </a:pPr>
                      <a:r>
                        <a:rPr b="1" lang="es-ES" sz="1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H01 "Quiero poder entender claramente qué necesita el sistema"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55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</a:tr>
              <a:tr h="376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Definir backlog y requisitos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2572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30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Equipo TI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429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1050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25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1050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4800">
                <a:tc>
                  <a:txBody>
                    <a:bodyPr/>
                    <a:lstStyle/>
                    <a:p>
                      <a:pPr indent="0" lvl="0" marL="29208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Crear roadmap del proyecto y entregables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30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Equipo TI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429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30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4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Arial"/>
                        <a:buNone/>
                      </a:pPr>
                      <a:r>
                        <a:rPr b="1" lang="es-ES" sz="1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H02 "Sería genial poder tener un documento específico sobre la dirección del proyecto."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55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</a:tr>
              <a:tr h="448300">
                <a:tc>
                  <a:txBody>
                    <a:bodyPr/>
                    <a:lstStyle/>
                    <a:p>
                      <a:pPr indent="0" lvl="0" marL="0" marR="366395" rtl="0" algn="l">
                        <a:lnSpc>
                          <a:spcPct val="118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Asignar roles y responsabilidades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717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30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Equipo TI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429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445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20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44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2625">
                <a:tc>
                  <a:txBody>
                    <a:bodyPr/>
                    <a:lstStyle/>
                    <a:p>
                      <a:pPr indent="0" lvl="0" marL="29208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Plan de direcciòn del proyecto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1302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302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Equipo TI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429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8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8250">
                <a:tc>
                  <a:txBody>
                    <a:bodyPr/>
                    <a:lstStyle/>
                    <a:p>
                      <a:pPr indent="0" lvl="0" marL="29208" marR="140335" rtl="0" algn="l">
                        <a:lnSpc>
                          <a:spcPct val="118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Organizar reuniones iniciales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7302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30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Equipo TI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429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20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3900">
                <a:tc>
                  <a:txBody>
                    <a:bodyPr/>
                    <a:lstStyle/>
                    <a:p>
                      <a:pPr indent="0" lvl="0" marL="508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Total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90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110</a:t>
                      </a:r>
                      <a:endParaRPr b="1"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/>
                        <a:t>103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90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30bcfe1b753_0_189"/>
          <p:cNvSpPr txBox="1"/>
          <p:nvPr>
            <p:ph type="title"/>
          </p:nvPr>
        </p:nvSpPr>
        <p:spPr>
          <a:xfrm>
            <a:off x="636894" y="4791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Sprint 1 backlog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31" name="Google Shape;731;g30bcfe1b753_0_1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g30bcfe1b753_0_1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733" name="Google Shape;733;g30bcfe1b753_0_189"/>
          <p:cNvGraphicFramePr/>
          <p:nvPr/>
        </p:nvGraphicFramePr>
        <p:xfrm>
          <a:off x="208260" y="10547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{4C397782-B057-4278-BA63-BD6C987876F8}</a:tableStyleId>
              </a:tblPr>
              <a:tblGrid>
                <a:gridCol w="2872250"/>
                <a:gridCol w="696525"/>
                <a:gridCol w="1165850"/>
                <a:gridCol w="1151725"/>
                <a:gridCol w="2237550"/>
              </a:tblGrid>
              <a:tr h="613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6311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Elemento de trabajo pendiente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-57150" lvl="0" marL="156845" marR="83820" rtl="0" algn="ctr">
                        <a:lnSpc>
                          <a:spcPct val="118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Puntos de historia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85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  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Responsable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651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Estado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3334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Estimado original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</a:tr>
              <a:tr h="4797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H03 "Tener un entorno de trabajo bien configurado."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50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</a:tr>
              <a:tr h="418800">
                <a:tc>
                  <a:txBody>
                    <a:bodyPr/>
                    <a:lstStyle/>
                    <a:p>
                      <a:pPr indent="0" lvl="0" marL="29208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Entorno implementado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302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Equipo TI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42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25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800">
                <a:tc>
                  <a:txBody>
                    <a:bodyPr/>
                    <a:lstStyle/>
                    <a:p>
                      <a:pPr indent="0" lvl="0" marL="29208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Configurar herramientas de desarrollo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302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Equipo TI</a:t>
                      </a:r>
                      <a:endParaRPr sz="9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42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25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797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H04 "Gestionar herramientas para gestionar el proyecto."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62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</a:tr>
              <a:tr h="382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Crear repositorio en Github y Trello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302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Equipo TI</a:t>
                      </a:r>
                      <a:endParaRPr sz="9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42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INCOMPLETO</a:t>
                      </a:r>
                      <a:endParaRPr sz="9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56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2800">
                <a:tc>
                  <a:txBody>
                    <a:bodyPr/>
                    <a:lstStyle/>
                    <a:p>
                      <a:pPr indent="0" lvl="0" marL="508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Total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90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112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106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90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0bcfe1b753_0_182"/>
          <p:cNvSpPr txBox="1"/>
          <p:nvPr>
            <p:ph type="title"/>
          </p:nvPr>
        </p:nvSpPr>
        <p:spPr>
          <a:xfrm>
            <a:off x="636894" y="4791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Sprint 2 backlog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39" name="Google Shape;739;g30bcfe1b753_0_1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g30bcfe1b753_0_1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741" name="Google Shape;741;g30bcfe1b753_0_182"/>
          <p:cNvGraphicFramePr/>
          <p:nvPr/>
        </p:nvGraphicFramePr>
        <p:xfrm>
          <a:off x="146585" y="60339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{4C397782-B057-4278-BA63-BD6C987876F8}</a:tableStyleId>
              </a:tblPr>
              <a:tblGrid>
                <a:gridCol w="3136375"/>
                <a:gridCol w="760600"/>
                <a:gridCol w="1273075"/>
                <a:gridCol w="1257600"/>
                <a:gridCol w="2443300"/>
              </a:tblGrid>
              <a:tr h="505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6311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Elemento de trabajo pendiente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-57150" lvl="0" marL="156845" marR="83820" rtl="0" algn="ctr">
                        <a:lnSpc>
                          <a:spcPct val="118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Puntos de historia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85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  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Responsable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651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Estado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3334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Estimado original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</a:tr>
              <a:tr h="596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ES" sz="10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H05 "Tener un sistema de gestión de base de datos."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50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</a:tr>
              <a:tr h="380850">
                <a:tc>
                  <a:txBody>
                    <a:bodyPr/>
                    <a:lstStyle/>
                    <a:p>
                      <a:pPr indent="0" lvl="0" marL="29208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Desarrollar login y logout dentro del sistema.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302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Fernando Henn,</a:t>
                      </a:r>
                      <a:endParaRPr sz="9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302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Fabian curipichun</a:t>
                      </a:r>
                      <a:endParaRPr sz="9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429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50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96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Arial"/>
                        <a:buNone/>
                      </a:pPr>
                      <a:r>
                        <a:rPr b="1" lang="es-ES" sz="10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H06 "Crear una API que permita la comunicación."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50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</a:tr>
              <a:tr h="389500">
                <a:tc>
                  <a:txBody>
                    <a:bodyPr/>
                    <a:lstStyle/>
                    <a:p>
                      <a:pPr indent="0" lvl="0" marL="29208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Desarrollar sección de categoría.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30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Fernando Henn,</a:t>
                      </a:r>
                      <a:endParaRPr sz="9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30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Fabian curipichun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429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IN</a:t>
                      </a: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15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1575">
                <a:tc>
                  <a:txBody>
                    <a:bodyPr/>
                    <a:lstStyle/>
                    <a:p>
                      <a:pPr indent="0" lvl="0" marL="29208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Modificación de backend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>
                          <a:latin typeface="Tahoma"/>
                          <a:ea typeface="Tahoma"/>
                          <a:cs typeface="Tahoma"/>
                          <a:sym typeface="Tahoma"/>
                        </a:rPr>
                        <a:t>Isaac Serrano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COMPLETADO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15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50">
                <a:tc>
                  <a:txBody>
                    <a:bodyPr/>
                    <a:lstStyle/>
                    <a:p>
                      <a:pPr indent="0" lvl="0" marL="29208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Desarrollo de modelo de producto en el backend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7175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30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Isaac Serrano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445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429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445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10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44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21650">
                <a:tc>
                  <a:txBody>
                    <a:bodyPr/>
                    <a:lstStyle/>
                    <a:p>
                      <a:pPr indent="0" lvl="0" marL="29208" marR="140335" rtl="0" algn="l">
                        <a:lnSpc>
                          <a:spcPct val="118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Desarrollar el bot con IA que genere la solución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73025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30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Esteban morales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429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10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48100">
                <a:tc>
                  <a:txBody>
                    <a:bodyPr/>
                    <a:lstStyle/>
                    <a:p>
                      <a:pPr indent="0" lvl="0" marL="508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Total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90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100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92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90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30d8c291cf0_0_24"/>
          <p:cNvSpPr txBox="1"/>
          <p:nvPr>
            <p:ph type="title"/>
          </p:nvPr>
        </p:nvSpPr>
        <p:spPr>
          <a:xfrm>
            <a:off x="636894" y="4791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Sprint 3 backlog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47" name="Google Shape;747;g30d8c291cf0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g30d8c291cf0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749" name="Google Shape;749;g30d8c291cf0_0_24"/>
          <p:cNvGraphicFramePr/>
          <p:nvPr/>
        </p:nvGraphicFramePr>
        <p:xfrm>
          <a:off x="146585" y="62061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{4C397782-B057-4278-BA63-BD6C987876F8}</a:tableStyleId>
              </a:tblPr>
              <a:tblGrid>
                <a:gridCol w="3130675"/>
                <a:gridCol w="759225"/>
                <a:gridCol w="1270725"/>
                <a:gridCol w="1255350"/>
                <a:gridCol w="2438875"/>
              </a:tblGrid>
              <a:tr h="557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6311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Elemento de trabajo pendiente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-57150" lvl="0" marL="156845" marR="83820" rtl="0" algn="ctr">
                        <a:lnSpc>
                          <a:spcPct val="118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Puntos de historia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85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  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Responsable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651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Estado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3334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Estimado original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06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</a:tr>
              <a:tr h="596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H07 "Una interfaz fácil de usar en la web."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50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</a:tr>
              <a:tr h="380600">
                <a:tc>
                  <a:txBody>
                    <a:bodyPr/>
                    <a:lstStyle/>
                    <a:p>
                      <a:pPr indent="0" lvl="0" marL="29208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Implementar autenticación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1098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302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Fernando Henn,</a:t>
                      </a:r>
                      <a:endParaRPr sz="9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302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Fabian curipichun</a:t>
                      </a:r>
                      <a:endParaRPr sz="9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342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INCOMPLETO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15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9250">
                <a:tc>
                  <a:txBody>
                    <a:bodyPr/>
                    <a:lstStyle/>
                    <a:p>
                      <a:pPr indent="0" lvl="0" marL="29208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Documentar el desarrollo de Frontend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302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Fernando Henn,</a:t>
                      </a:r>
                      <a:endParaRPr sz="9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302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Fabian curipichun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42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INCOMPLETO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35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1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H08 "Quiero poder acceder desde mi celular a la app."</a:t>
                      </a:r>
                      <a:endParaRPr b="1"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62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50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5875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F0DD"/>
                    </a:solidFill>
                  </a:tcPr>
                </a:tc>
              </a:tr>
              <a:tr h="380825">
                <a:tc>
                  <a:txBody>
                    <a:bodyPr/>
                    <a:lstStyle/>
                    <a:p>
                      <a:pPr indent="0" lvl="0" marL="29208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9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Implementación de pantallas principales en web y móvil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7175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302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Isaac Serrano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44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342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COMPLETO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44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46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44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7875">
                <a:tc>
                  <a:txBody>
                    <a:bodyPr/>
                    <a:lstStyle/>
                    <a:p>
                      <a:pPr indent="0" lvl="0" marL="508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Total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90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100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524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-ES" sz="9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94</a:t>
                      </a:r>
                      <a:endParaRPr sz="9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9050" marB="0" marR="0" marL="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EBEBE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30c049ea900_0_0"/>
          <p:cNvSpPr txBox="1"/>
          <p:nvPr>
            <p:ph type="title"/>
          </p:nvPr>
        </p:nvSpPr>
        <p:spPr>
          <a:xfrm>
            <a:off x="636894" y="4791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Burndown chart 0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55" name="Google Shape;755;g30c049ea900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56" name="Google Shape;756;g30c049ea900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57" name="Google Shape;757;g30c049ea900_0_0" title="Gráfico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4950" y="620614"/>
            <a:ext cx="6821703" cy="421808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30c049ea900_0_7"/>
          <p:cNvSpPr txBox="1"/>
          <p:nvPr>
            <p:ph type="title"/>
          </p:nvPr>
        </p:nvSpPr>
        <p:spPr>
          <a:xfrm>
            <a:off x="542494" y="47901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Burndown chart 1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63" name="Google Shape;763;g30c049ea900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g30c049ea900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65" name="Google Shape;765;g30c049ea900_0_7" title="Gráfico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6450" y="620601"/>
            <a:ext cx="6821724" cy="4218099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30c049ea900_0_13"/>
          <p:cNvSpPr txBox="1"/>
          <p:nvPr>
            <p:ph type="title"/>
          </p:nvPr>
        </p:nvSpPr>
        <p:spPr>
          <a:xfrm>
            <a:off x="636894" y="4791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Burndown chart 2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71" name="Google Shape;771;g30c049ea900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2" name="Google Shape;772;g30c049ea900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73" name="Google Shape;773;g30c049ea900_0_13" title="Gráfico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5600" y="718964"/>
            <a:ext cx="6821703" cy="421808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30bcfe1b753_0_218"/>
          <p:cNvSpPr txBox="1"/>
          <p:nvPr>
            <p:ph type="title"/>
          </p:nvPr>
        </p:nvSpPr>
        <p:spPr>
          <a:xfrm>
            <a:off x="636894" y="4791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Impediment log sprint 0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79" name="Google Shape;779;g30bcfe1b753_0_2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g30bcfe1b753_0_2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81" name="Google Shape;781;g30bcfe1b753_0_2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1042889"/>
            <a:ext cx="8839200" cy="636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"/>
          <p:cNvSpPr txBox="1"/>
          <p:nvPr/>
        </p:nvSpPr>
        <p:spPr>
          <a:xfrm>
            <a:off x="2893067" y="1714860"/>
            <a:ext cx="5261502" cy="2256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s-E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i="1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“</a:t>
            </a:r>
            <a:r>
              <a:rPr b="1" i="1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Tipopipo</a:t>
            </a:r>
            <a:r>
              <a:rPr i="1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” es una pyme de alimentos enfocada a la venta de comida rápida presencial y a domicilio. Esta empresa tiene varias modalidades de ventas ya sea presencial, vía WhatsApp o PedidosYa.</a:t>
            </a:r>
            <a:endParaRPr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1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1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Actualmente experimenta problemas significativos relacionados con el tiempo y la eficiencia en el proceso de cierre de caja y control de inventarios. Estas tareas, esenciales para el correcto funcionamiento del negocio, se realizan de manera manual, lo que genera ineficiencias, errores en el registro de transacciones y un uso inadecuado del tiempo y recursos.</a:t>
            </a:r>
            <a:endParaRPr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27" name="Google Shape;22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8" name="Google Shape;228;p3"/>
          <p:cNvSpPr txBox="1"/>
          <p:nvPr/>
        </p:nvSpPr>
        <p:spPr>
          <a:xfrm>
            <a:off x="2416275" y="307500"/>
            <a:ext cx="3347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Problemática</a:t>
            </a:r>
            <a:endParaRPr b="1" i="0" sz="2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29" name="Google Shape;22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4750" y="1472938"/>
            <a:ext cx="2588268" cy="25882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 p14:dur="800">
    <p:circle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30bcfe1b753_0_226"/>
          <p:cNvSpPr txBox="1"/>
          <p:nvPr>
            <p:ph type="title"/>
          </p:nvPr>
        </p:nvSpPr>
        <p:spPr>
          <a:xfrm>
            <a:off x="636894" y="4791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Impediment log sprint 1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87" name="Google Shape;787;g30bcfe1b753_0_2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8" name="Google Shape;788;g30bcfe1b753_0_2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89" name="Google Shape;789;g30bcfe1b753_0_2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876214"/>
            <a:ext cx="8839202" cy="896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30bcfe1b753_0_233"/>
          <p:cNvSpPr txBox="1"/>
          <p:nvPr>
            <p:ph type="title"/>
          </p:nvPr>
        </p:nvSpPr>
        <p:spPr>
          <a:xfrm>
            <a:off x="636894" y="4791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Impediment log sprint 2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95" name="Google Shape;795;g30bcfe1b753_0_2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6" name="Google Shape;796;g30bcfe1b753_0_2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97" name="Google Shape;797;g30bcfe1b753_0_2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900014"/>
            <a:ext cx="8839199" cy="628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2" name="Google Shape;802;p29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803" name="Google Shape;803;p29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804" name="Google Shape;804;p2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2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6" name="Google Shape;806;p2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7" name="Google Shape;807;p2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8" name="Google Shape;808;p2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p2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0" name="Google Shape;810;p2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1" name="Google Shape;811;p2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p2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3" name="Google Shape;813;p2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14" name="Google Shape;814;p29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815" name="Google Shape;815;p2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2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2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2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2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2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2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2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2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p2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25" name="Google Shape;825;p29"/>
          <p:cNvSpPr txBox="1"/>
          <p:nvPr/>
        </p:nvSpPr>
        <p:spPr>
          <a:xfrm>
            <a:off x="-55324" y="900579"/>
            <a:ext cx="7844700" cy="213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6" name="Google Shape;82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03" y="41624"/>
            <a:ext cx="1100982" cy="355702"/>
          </a:xfrm>
          <a:prstGeom prst="rect">
            <a:avLst/>
          </a:prstGeom>
          <a:noFill/>
          <a:ln>
            <a:noFill/>
          </a:ln>
        </p:spPr>
      </p:pic>
      <p:sp>
        <p:nvSpPr>
          <p:cNvPr id="827" name="Google Shape;827;p29"/>
          <p:cNvSpPr txBox="1"/>
          <p:nvPr/>
        </p:nvSpPr>
        <p:spPr>
          <a:xfrm>
            <a:off x="1214429" y="0"/>
            <a:ext cx="4944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Diagrama de despliegue</a:t>
            </a:r>
            <a:endParaRPr b="1" i="0" sz="2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828" name="Google Shape;82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73525"/>
            <a:ext cx="9143999" cy="439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3" name="Google Shape;833;g30be9542e7b_3_41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834" name="Google Shape;834;g30be9542e7b_3_4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835" name="Google Shape;835;g30be9542e7b_3_4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6" name="Google Shape;836;g30be9542e7b_3_4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7" name="Google Shape;837;g30be9542e7b_3_4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8" name="Google Shape;838;g30be9542e7b_3_4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g30be9542e7b_3_4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g30be9542e7b_3_4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1" name="Google Shape;841;g30be9542e7b_3_4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2" name="Google Shape;842;g30be9542e7b_3_4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3" name="Google Shape;843;g30be9542e7b_3_4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4" name="Google Shape;844;g30be9542e7b_3_4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45" name="Google Shape;845;g30be9542e7b_3_4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846" name="Google Shape;846;g30be9542e7b_3_4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7" name="Google Shape;847;g30be9542e7b_3_4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8" name="Google Shape;848;g30be9542e7b_3_4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9" name="Google Shape;849;g30be9542e7b_3_4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0" name="Google Shape;850;g30be9542e7b_3_4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1" name="Google Shape;851;g30be9542e7b_3_4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" name="Google Shape;852;g30be9542e7b_3_4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" name="Google Shape;853;g30be9542e7b_3_4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" name="Google Shape;854;g30be9542e7b_3_4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" name="Google Shape;855;g30be9542e7b_3_4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856" name="Google Shape;856;g30be9542e7b_3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150" y="99625"/>
            <a:ext cx="8865375" cy="463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g30be9542e7b_3_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03" y="41624"/>
            <a:ext cx="1100982" cy="355702"/>
          </a:xfrm>
          <a:prstGeom prst="rect">
            <a:avLst/>
          </a:prstGeom>
          <a:noFill/>
          <a:ln>
            <a:noFill/>
          </a:ln>
        </p:spPr>
      </p:pic>
      <p:sp>
        <p:nvSpPr>
          <p:cNvPr id="858" name="Google Shape;858;g30be9542e7b_3_41"/>
          <p:cNvSpPr txBox="1"/>
          <p:nvPr/>
        </p:nvSpPr>
        <p:spPr>
          <a:xfrm>
            <a:off x="1289251" y="99625"/>
            <a:ext cx="3611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Diagrama de clases</a:t>
            </a:r>
            <a:endParaRPr b="1" i="0" sz="2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30be9542e7b_3_72"/>
          <p:cNvSpPr txBox="1"/>
          <p:nvPr/>
        </p:nvSpPr>
        <p:spPr>
          <a:xfrm>
            <a:off x="1276925" y="168725"/>
            <a:ext cx="744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Vista de procesos (BPMN control AS IS)</a:t>
            </a:r>
            <a:endParaRPr b="1" i="0" sz="2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864" name="Google Shape;864;g30be9542e7b_3_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03" y="416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5" name="Google Shape;865;g30be9542e7b_3_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1250" y="826125"/>
            <a:ext cx="7716690" cy="394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" name="Google Shape;870;g30be9542e7b_3_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03" y="416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71" name="Google Shape;871;g30be9542e7b_3_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8975" y="661325"/>
            <a:ext cx="7614966" cy="3948776"/>
          </a:xfrm>
          <a:prstGeom prst="rect">
            <a:avLst/>
          </a:prstGeom>
          <a:noFill/>
          <a:ln>
            <a:noFill/>
          </a:ln>
        </p:spPr>
      </p:pic>
      <p:sp>
        <p:nvSpPr>
          <p:cNvPr id="872" name="Google Shape;872;g30be9542e7b_3_79"/>
          <p:cNvSpPr txBox="1"/>
          <p:nvPr/>
        </p:nvSpPr>
        <p:spPr>
          <a:xfrm>
            <a:off x="1276925" y="168725"/>
            <a:ext cx="744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Vista de procesos (BPMN control TO BE)</a:t>
            </a:r>
            <a:endParaRPr b="1" i="0" sz="2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7" name="Google Shape;877;p25"/>
          <p:cNvGrpSpPr/>
          <p:nvPr/>
        </p:nvGrpSpPr>
        <p:grpSpPr>
          <a:xfrm flipH="1">
            <a:off x="6595362" y="4278627"/>
            <a:ext cx="883262" cy="259671"/>
            <a:chOff x="2300350" y="2601250"/>
            <a:chExt cx="2275275" cy="623625"/>
          </a:xfrm>
        </p:grpSpPr>
        <p:sp>
          <p:nvSpPr>
            <p:cNvPr id="878" name="Google Shape;878;p2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2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2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2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2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2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4" name="Google Shape;884;p25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885" name="Google Shape;885;p25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25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25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25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25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25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25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25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25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25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25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25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25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25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9" name="Google Shape;899;p25"/>
          <p:cNvSpPr txBox="1"/>
          <p:nvPr>
            <p:ph type="title"/>
          </p:nvPr>
        </p:nvSpPr>
        <p:spPr>
          <a:xfrm>
            <a:off x="532898" y="424646"/>
            <a:ext cx="7390548" cy="545568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Tecnologías utilizadas</a:t>
            </a:r>
            <a:endParaRPr b="1" sz="2600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00" name="Google Shape;900;p25"/>
          <p:cNvSpPr txBox="1"/>
          <p:nvPr/>
        </p:nvSpPr>
        <p:spPr>
          <a:xfrm>
            <a:off x="5040809" y="1625849"/>
            <a:ext cx="3581266" cy="8725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1" name="Google Shape;90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2" name="Google Shape;902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7910" y="1212980"/>
            <a:ext cx="4614999" cy="266719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03" name="Google Shape;903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38127" y="1212980"/>
            <a:ext cx="4029075" cy="2667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904" name="Google Shape;904;p25"/>
          <p:cNvGrpSpPr/>
          <p:nvPr/>
        </p:nvGrpSpPr>
        <p:grpSpPr>
          <a:xfrm flipH="1">
            <a:off x="2139118" y="4275343"/>
            <a:ext cx="883262" cy="259671"/>
            <a:chOff x="2300350" y="2601250"/>
            <a:chExt cx="2275275" cy="623625"/>
          </a:xfrm>
        </p:grpSpPr>
        <p:sp>
          <p:nvSpPr>
            <p:cNvPr id="905" name="Google Shape;905;p2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2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2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2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2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2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11" name="Google Shape;91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6" name="Google Shape;916;p6"/>
          <p:cNvGrpSpPr/>
          <p:nvPr/>
        </p:nvGrpSpPr>
        <p:grpSpPr>
          <a:xfrm flipH="1">
            <a:off x="4130364" y="3694591"/>
            <a:ext cx="883262" cy="242091"/>
            <a:chOff x="2300350" y="2601250"/>
            <a:chExt cx="2275275" cy="623625"/>
          </a:xfrm>
        </p:grpSpPr>
        <p:sp>
          <p:nvSpPr>
            <p:cNvPr id="917" name="Google Shape;917;p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3" name="Google Shape;923;p6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924" name="Google Shape;924;p6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8" name="Google Shape;938;p6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939" name="Google Shape;939;p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40" name="Google Shape;940;p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" name="Google Shape;941;p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p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3" name="Google Shape;943;p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4" name="Google Shape;944;p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p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" name="Google Shape;947;p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" name="Google Shape;948;p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p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50" name="Google Shape;950;p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951" name="Google Shape;951;p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p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p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p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61" name="Google Shape;961;p6"/>
          <p:cNvSpPr txBox="1"/>
          <p:nvPr>
            <p:ph type="title"/>
          </p:nvPr>
        </p:nvSpPr>
        <p:spPr>
          <a:xfrm>
            <a:off x="368603" y="82970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Metodología</a:t>
            </a:r>
            <a:endParaRPr b="1" sz="2600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962" name="Google Shape;962;p6"/>
          <p:cNvPicPr preferRelativeResize="0"/>
          <p:nvPr/>
        </p:nvPicPr>
        <p:blipFill rotWithShape="1">
          <a:blip r:embed="rId3">
            <a:alphaModFix/>
          </a:blip>
          <a:srcRect b="0" l="1525" r="1521" t="0"/>
          <a:stretch/>
        </p:blipFill>
        <p:spPr>
          <a:xfrm>
            <a:off x="376350" y="601400"/>
            <a:ext cx="8391300" cy="4151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442913" rotWithShape="0" algn="bl">
              <a:schemeClr val="accent2">
                <a:alpha val="40000"/>
              </a:schemeClr>
            </a:outerShdw>
          </a:effectLst>
        </p:spPr>
      </p:pic>
      <p:pic>
        <p:nvPicPr>
          <p:cNvPr id="963" name="Google Shape;96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64" name="Google Shape;964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9" name="Google Shape;969;p30"/>
          <p:cNvGrpSpPr/>
          <p:nvPr/>
        </p:nvGrpSpPr>
        <p:grpSpPr>
          <a:xfrm flipH="1">
            <a:off x="4130364" y="3694591"/>
            <a:ext cx="883262" cy="242091"/>
            <a:chOff x="2300350" y="2601250"/>
            <a:chExt cx="2275275" cy="623625"/>
          </a:xfrm>
        </p:grpSpPr>
        <p:sp>
          <p:nvSpPr>
            <p:cNvPr id="970" name="Google Shape;970;p30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30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30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30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30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6" name="Google Shape;976;p30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977" name="Google Shape;977;p3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3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3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3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3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3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3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3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3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3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3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3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3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3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1" name="Google Shape;991;p30"/>
          <p:cNvGrpSpPr/>
          <p:nvPr/>
        </p:nvGrpSpPr>
        <p:grpSpPr>
          <a:xfrm rot="5400000">
            <a:off x="7822000" y="3988625"/>
            <a:ext cx="98902" cy="553090"/>
            <a:chOff x="4898850" y="4820550"/>
            <a:chExt cx="98902" cy="553090"/>
          </a:xfrm>
        </p:grpSpPr>
        <p:sp>
          <p:nvSpPr>
            <p:cNvPr id="992" name="Google Shape;992;p30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7" name="Google Shape;997;p30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998" name="Google Shape;998;p30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99" name="Google Shape;999;p3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3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3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3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3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3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3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3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3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3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9" name="Google Shape;1009;p30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0" name="Google Shape;1010;p3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3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3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3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3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3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3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3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3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3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020" name="Google Shape;102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25" y="0"/>
            <a:ext cx="9107749" cy="471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1" name="Google Shape;1021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2519" y="58268"/>
            <a:ext cx="1100982" cy="355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prism dir="l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oogle Shape;1026;p8"/>
          <p:cNvGrpSpPr/>
          <p:nvPr/>
        </p:nvGrpSpPr>
        <p:grpSpPr>
          <a:xfrm flipH="1">
            <a:off x="4130364" y="3694591"/>
            <a:ext cx="883262" cy="242091"/>
            <a:chOff x="2300350" y="2601250"/>
            <a:chExt cx="2275275" cy="623625"/>
          </a:xfrm>
        </p:grpSpPr>
        <p:sp>
          <p:nvSpPr>
            <p:cNvPr id="1027" name="Google Shape;1027;p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3" name="Google Shape;1033;p8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1034" name="Google Shape;1034;p8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8" name="Google Shape;1048;p8"/>
          <p:cNvGrpSpPr/>
          <p:nvPr/>
        </p:nvGrpSpPr>
        <p:grpSpPr>
          <a:xfrm rot="5400000">
            <a:off x="7822000" y="3988625"/>
            <a:ext cx="98902" cy="553090"/>
            <a:chOff x="4898850" y="4820550"/>
            <a:chExt cx="98902" cy="553090"/>
          </a:xfrm>
        </p:grpSpPr>
        <p:sp>
          <p:nvSpPr>
            <p:cNvPr id="1049" name="Google Shape;1049;p8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4" name="Google Shape;1054;p8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1055" name="Google Shape;1055;p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56" name="Google Shape;1056;p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66" name="Google Shape;1066;p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67" name="Google Shape;1067;p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077" name="Google Shape;107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47275"/>
            <a:ext cx="8639175" cy="439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8" name="Google Shape;1078;p8"/>
          <p:cNvSpPr txBox="1"/>
          <p:nvPr/>
        </p:nvSpPr>
        <p:spPr>
          <a:xfrm>
            <a:off x="2712548" y="96146"/>
            <a:ext cx="2838339" cy="242091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</a:pPr>
            <a:r>
              <a:rPr b="1"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Planificación</a:t>
            </a:r>
            <a:endParaRPr b="1" i="0" sz="2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079" name="Google Shape;107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359" y="399249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80" name="Google Shape;1080;p8"/>
          <p:cNvSpPr/>
          <p:nvPr/>
        </p:nvSpPr>
        <p:spPr>
          <a:xfrm>
            <a:off x="6233700" y="3733575"/>
            <a:ext cx="246600" cy="242100"/>
          </a:xfrm>
          <a:prstGeom prst="donut">
            <a:avLst>
              <a:gd fmla="val 25000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g30df3cd5d1d_0_40"/>
          <p:cNvGrpSpPr/>
          <p:nvPr/>
        </p:nvGrpSpPr>
        <p:grpSpPr>
          <a:xfrm flipH="1">
            <a:off x="3732853" y="225063"/>
            <a:ext cx="883262" cy="242091"/>
            <a:chOff x="2300350" y="2601250"/>
            <a:chExt cx="2275275" cy="623625"/>
          </a:xfrm>
        </p:grpSpPr>
        <p:sp>
          <p:nvSpPr>
            <p:cNvPr id="235" name="Google Shape;235;g30df3cd5d1d_0_40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30df3cd5d1d_0_40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g30df3cd5d1d_0_40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g30df3cd5d1d_0_40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30df3cd5d1d_0_40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g30df3cd5d1d_0_40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1" name="Google Shape;241;g30df3cd5d1d_0_40"/>
          <p:cNvSpPr txBox="1"/>
          <p:nvPr>
            <p:ph type="title"/>
          </p:nvPr>
        </p:nvSpPr>
        <p:spPr>
          <a:xfrm>
            <a:off x="297035" y="502133"/>
            <a:ext cx="7899900" cy="619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Roles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42" name="Google Shape;242;g30df3cd5d1d_0_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7208" y="2854456"/>
            <a:ext cx="1035300" cy="11595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0392"/>
              </a:srgbClr>
            </a:outerShdw>
          </a:effectLst>
        </p:spPr>
      </p:pic>
      <p:grpSp>
        <p:nvGrpSpPr>
          <p:cNvPr id="243" name="Google Shape;243;g30df3cd5d1d_0_40"/>
          <p:cNvGrpSpPr/>
          <p:nvPr/>
        </p:nvGrpSpPr>
        <p:grpSpPr>
          <a:xfrm>
            <a:off x="704918" y="3361382"/>
            <a:ext cx="1260413" cy="52556"/>
            <a:chOff x="2915381" y="4104819"/>
            <a:chExt cx="1252896" cy="51000"/>
          </a:xfrm>
        </p:grpSpPr>
        <p:sp>
          <p:nvSpPr>
            <p:cNvPr id="244" name="Google Shape;244;g30df3cd5d1d_0_4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45" name="Google Shape;245;g30df3cd5d1d_0_4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46" name="Google Shape;246;g30df3cd5d1d_0_4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47" name="Google Shape;247;g30df3cd5d1d_0_4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48" name="Google Shape;248;g30df3cd5d1d_0_4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49" name="Google Shape;249;g30df3cd5d1d_0_4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50" name="Google Shape;250;g30df3cd5d1d_0_4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51" name="Google Shape;251;g30df3cd5d1d_0_4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52" name="Google Shape;252;g30df3cd5d1d_0_4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53" name="Google Shape;253;g30df3cd5d1d_0_4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54" name="Google Shape;254;g30df3cd5d1d_0_4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55" name="Google Shape;255;g30df3cd5d1d_0_4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56" name="Google Shape;256;g30df3cd5d1d_0_4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57" name="Google Shape;257;g30df3cd5d1d_0_4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58" name="Google Shape;258;g30df3cd5d1d_0_40"/>
          <p:cNvSpPr txBox="1"/>
          <p:nvPr/>
        </p:nvSpPr>
        <p:spPr>
          <a:xfrm>
            <a:off x="258801" y="2833750"/>
            <a:ext cx="1902000" cy="2463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03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homa"/>
              <a:buChar char="⮚"/>
            </a:pPr>
            <a:r>
              <a:rPr b="1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PRODUCT OWNER</a:t>
            </a:r>
            <a:endParaRPr b="1" i="0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9" name="Google Shape;259;g30df3cd5d1d_0_40"/>
          <p:cNvSpPr txBox="1"/>
          <p:nvPr/>
        </p:nvSpPr>
        <p:spPr>
          <a:xfrm>
            <a:off x="1928538" y="4135750"/>
            <a:ext cx="2066700" cy="24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03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homa"/>
              <a:buChar char="⮚"/>
            </a:pPr>
            <a:r>
              <a:rPr b="1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DEVELOPMENT TEAM</a:t>
            </a:r>
            <a:endParaRPr b="1" i="0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60" name="Google Shape;260;g30df3cd5d1d_0_40"/>
          <p:cNvSpPr txBox="1"/>
          <p:nvPr/>
        </p:nvSpPr>
        <p:spPr>
          <a:xfrm>
            <a:off x="2267269" y="4455432"/>
            <a:ext cx="1252200" cy="24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Esteban Morales</a:t>
            </a:r>
            <a:endParaRPr b="0" i="0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61" name="Google Shape;261;g30df3cd5d1d_0_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hombre con lentes y camisa roja&#10;&#10;Descripción generada automáticamente" id="262" name="Google Shape;262;g30df3cd5d1d_0_40"/>
          <p:cNvPicPr preferRelativeResize="0"/>
          <p:nvPr/>
        </p:nvPicPr>
        <p:blipFill rotWithShape="1">
          <a:blip r:embed="rId5">
            <a:alphaModFix/>
          </a:blip>
          <a:srcRect b="23846" l="0" r="0" t="20566"/>
          <a:stretch/>
        </p:blipFill>
        <p:spPr>
          <a:xfrm>
            <a:off x="2277725" y="2799325"/>
            <a:ext cx="1101000" cy="12186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176"/>
              </a:srgbClr>
            </a:outerShdw>
          </a:effectLst>
        </p:spPr>
      </p:pic>
      <p:pic>
        <p:nvPicPr>
          <p:cNvPr id="263" name="Google Shape;263;g30df3cd5d1d_0_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64" name="Google Shape;264;g30df3cd5d1d_0_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3050" y="1585487"/>
            <a:ext cx="1061400" cy="10869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0392"/>
              </a:srgbClr>
            </a:outerShdw>
          </a:effectLst>
        </p:spPr>
      </p:pic>
      <p:grpSp>
        <p:nvGrpSpPr>
          <p:cNvPr id="265" name="Google Shape;265;g30df3cd5d1d_0_40"/>
          <p:cNvGrpSpPr/>
          <p:nvPr/>
        </p:nvGrpSpPr>
        <p:grpSpPr>
          <a:xfrm>
            <a:off x="704918" y="3361382"/>
            <a:ext cx="1260413" cy="52556"/>
            <a:chOff x="2915381" y="4104819"/>
            <a:chExt cx="1252896" cy="51000"/>
          </a:xfrm>
        </p:grpSpPr>
        <p:sp>
          <p:nvSpPr>
            <p:cNvPr id="266" name="Google Shape;266;g30df3cd5d1d_0_4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67" name="Google Shape;267;g30df3cd5d1d_0_4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68" name="Google Shape;268;g30df3cd5d1d_0_4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69" name="Google Shape;269;g30df3cd5d1d_0_4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70" name="Google Shape;270;g30df3cd5d1d_0_4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71" name="Google Shape;271;g30df3cd5d1d_0_4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72" name="Google Shape;272;g30df3cd5d1d_0_4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73" name="Google Shape;273;g30df3cd5d1d_0_4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74" name="Google Shape;274;g30df3cd5d1d_0_4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75" name="Google Shape;275;g30df3cd5d1d_0_4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76" name="Google Shape;276;g30df3cd5d1d_0_4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77" name="Google Shape;277;g30df3cd5d1d_0_4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78" name="Google Shape;278;g30df3cd5d1d_0_4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79" name="Google Shape;279;g30df3cd5d1d_0_4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80" name="Google Shape;280;g30df3cd5d1d_0_40"/>
          <p:cNvSpPr txBox="1"/>
          <p:nvPr/>
        </p:nvSpPr>
        <p:spPr>
          <a:xfrm>
            <a:off x="602365" y="3462537"/>
            <a:ext cx="1902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s-ES" sz="11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Isaac Serrano</a:t>
            </a:r>
            <a:endParaRPr b="0" i="0" sz="11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81" name="Google Shape;281;g30df3cd5d1d_0_40"/>
          <p:cNvPicPr preferRelativeResize="0"/>
          <p:nvPr/>
        </p:nvPicPr>
        <p:blipFill rotWithShape="1">
          <a:blip r:embed="rId7">
            <a:alphaModFix/>
          </a:blip>
          <a:srcRect b="42593" l="15817" r="15444" t="3980"/>
          <a:stretch/>
        </p:blipFill>
        <p:spPr>
          <a:xfrm>
            <a:off x="817859" y="1585869"/>
            <a:ext cx="1051781" cy="1096093"/>
          </a:xfrm>
          <a:prstGeom prst="flowChartConnector">
            <a:avLst/>
          </a:prstGeom>
          <a:noFill/>
          <a:ln>
            <a:noFill/>
          </a:ln>
        </p:spPr>
      </p:pic>
      <p:grpSp>
        <p:nvGrpSpPr>
          <p:cNvPr id="282" name="Google Shape;282;g30df3cd5d1d_0_40"/>
          <p:cNvGrpSpPr/>
          <p:nvPr/>
        </p:nvGrpSpPr>
        <p:grpSpPr>
          <a:xfrm>
            <a:off x="2351068" y="4366519"/>
            <a:ext cx="1487062" cy="54305"/>
            <a:chOff x="2915381" y="4104819"/>
            <a:chExt cx="1252896" cy="51000"/>
          </a:xfrm>
        </p:grpSpPr>
        <p:sp>
          <p:nvSpPr>
            <p:cNvPr id="283" name="Google Shape;283;g30df3cd5d1d_0_4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84" name="Google Shape;284;g30df3cd5d1d_0_4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85" name="Google Shape;285;g30df3cd5d1d_0_4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86" name="Google Shape;286;g30df3cd5d1d_0_4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87" name="Google Shape;287;g30df3cd5d1d_0_4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88" name="Google Shape;288;g30df3cd5d1d_0_4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89" name="Google Shape;289;g30df3cd5d1d_0_4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90" name="Google Shape;290;g30df3cd5d1d_0_4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91" name="Google Shape;291;g30df3cd5d1d_0_4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92" name="Google Shape;292;g30df3cd5d1d_0_4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93" name="Google Shape;293;g30df3cd5d1d_0_4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94" name="Google Shape;294;g30df3cd5d1d_0_4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95" name="Google Shape;295;g30df3cd5d1d_0_4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296" name="Google Shape;296;g30df3cd5d1d_0_4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297" name="Google Shape;297;g30df3cd5d1d_0_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53820" y="2854456"/>
            <a:ext cx="1035300" cy="11595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0392"/>
              </a:srgbClr>
            </a:outerShdw>
          </a:effectLst>
        </p:spPr>
      </p:pic>
      <p:grpSp>
        <p:nvGrpSpPr>
          <p:cNvPr id="298" name="Google Shape;298;g30df3cd5d1d_0_40"/>
          <p:cNvGrpSpPr/>
          <p:nvPr/>
        </p:nvGrpSpPr>
        <p:grpSpPr>
          <a:xfrm>
            <a:off x="3796459" y="3361378"/>
            <a:ext cx="1305267" cy="52556"/>
            <a:chOff x="2915381" y="4104819"/>
            <a:chExt cx="1252896" cy="51000"/>
          </a:xfrm>
        </p:grpSpPr>
        <p:sp>
          <p:nvSpPr>
            <p:cNvPr id="299" name="Google Shape;299;g30df3cd5d1d_0_4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00" name="Google Shape;300;g30df3cd5d1d_0_4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01" name="Google Shape;301;g30df3cd5d1d_0_4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02" name="Google Shape;302;g30df3cd5d1d_0_4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03" name="Google Shape;303;g30df3cd5d1d_0_4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04" name="Google Shape;304;g30df3cd5d1d_0_4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05" name="Google Shape;305;g30df3cd5d1d_0_4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06" name="Google Shape;306;g30df3cd5d1d_0_4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07" name="Google Shape;307;g30df3cd5d1d_0_4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08" name="Google Shape;308;g30df3cd5d1d_0_4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09" name="Google Shape;309;g30df3cd5d1d_0_4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10" name="Google Shape;310;g30df3cd5d1d_0_4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11" name="Google Shape;311;g30df3cd5d1d_0_4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12" name="Google Shape;312;g30df3cd5d1d_0_4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313" name="Google Shape;313;g30df3cd5d1d_0_40"/>
          <p:cNvSpPr txBox="1"/>
          <p:nvPr/>
        </p:nvSpPr>
        <p:spPr>
          <a:xfrm>
            <a:off x="3687997" y="3484750"/>
            <a:ext cx="19698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s-ES" sz="11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Fabian Curipichun</a:t>
            </a:r>
            <a:endParaRPr b="0" i="0" sz="11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14" name="Google Shape;314;g30df3cd5d1d_0_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969662" y="1585487"/>
            <a:ext cx="1061400" cy="10869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0392"/>
              </a:srgbClr>
            </a:outerShdw>
          </a:effectLst>
        </p:spPr>
      </p:pic>
      <p:grpSp>
        <p:nvGrpSpPr>
          <p:cNvPr id="315" name="Google Shape;315;g30df3cd5d1d_0_40"/>
          <p:cNvGrpSpPr/>
          <p:nvPr/>
        </p:nvGrpSpPr>
        <p:grpSpPr>
          <a:xfrm>
            <a:off x="3796459" y="3361378"/>
            <a:ext cx="1305267" cy="52556"/>
            <a:chOff x="2915381" y="4104819"/>
            <a:chExt cx="1252896" cy="51000"/>
          </a:xfrm>
        </p:grpSpPr>
        <p:sp>
          <p:nvSpPr>
            <p:cNvPr id="316" name="Google Shape;316;g30df3cd5d1d_0_4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17" name="Google Shape;317;g30df3cd5d1d_0_4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18" name="Google Shape;318;g30df3cd5d1d_0_4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19" name="Google Shape;319;g30df3cd5d1d_0_4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20" name="Google Shape;320;g30df3cd5d1d_0_4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21" name="Google Shape;321;g30df3cd5d1d_0_4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22" name="Google Shape;322;g30df3cd5d1d_0_4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23" name="Google Shape;323;g30df3cd5d1d_0_4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24" name="Google Shape;324;g30df3cd5d1d_0_4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25" name="Google Shape;325;g30df3cd5d1d_0_4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26" name="Google Shape;326;g30df3cd5d1d_0_4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27" name="Google Shape;327;g30df3cd5d1d_0_4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28" name="Google Shape;328;g30df3cd5d1d_0_4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29" name="Google Shape;329;g30df3cd5d1d_0_4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descr="Hombre con camiseta blanca&#10;&#10;Descripción generada automáticamente" id="330" name="Google Shape;330;g30df3cd5d1d_0_4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941250" y="1585475"/>
            <a:ext cx="1101000" cy="10869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176"/>
              </a:srgbClr>
            </a:outerShdw>
          </a:effectLst>
        </p:spPr>
      </p:pic>
      <p:pic>
        <p:nvPicPr>
          <p:cNvPr id="331" name="Google Shape;331;g30df3cd5d1d_0_40"/>
          <p:cNvPicPr preferRelativeResize="0"/>
          <p:nvPr/>
        </p:nvPicPr>
        <p:blipFill rotWithShape="1">
          <a:blip r:embed="rId9">
            <a:alphaModFix/>
          </a:blip>
          <a:srcRect b="0" l="0" r="15390" t="0"/>
          <a:stretch/>
        </p:blipFill>
        <p:spPr>
          <a:xfrm>
            <a:off x="5424075" y="2833750"/>
            <a:ext cx="1094700" cy="12186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176"/>
              </a:srgbClr>
            </a:outerShdw>
          </a:effectLst>
        </p:spPr>
      </p:pic>
      <p:sp>
        <p:nvSpPr>
          <p:cNvPr id="332" name="Google Shape;332;g30df3cd5d1d_0_40"/>
          <p:cNvSpPr txBox="1"/>
          <p:nvPr/>
        </p:nvSpPr>
        <p:spPr>
          <a:xfrm>
            <a:off x="3450400" y="2833750"/>
            <a:ext cx="1902000" cy="2463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03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homa"/>
              <a:buChar char="⮚"/>
            </a:pPr>
            <a:r>
              <a:rPr b="1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SCRUM MASTER</a:t>
            </a:r>
            <a:endParaRPr b="1" i="0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33" name="Google Shape;333;g30df3cd5d1d_0_40"/>
          <p:cNvSpPr txBox="1"/>
          <p:nvPr/>
        </p:nvSpPr>
        <p:spPr>
          <a:xfrm>
            <a:off x="258925" y="3064450"/>
            <a:ext cx="1902000" cy="2463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03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homa"/>
              <a:buChar char="⮚"/>
            </a:pPr>
            <a:r>
              <a:rPr b="1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DEVELOPMENT TEAM</a:t>
            </a:r>
            <a:endParaRPr b="1" i="1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34" name="Google Shape;334;g30df3cd5d1d_0_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27781" y="1587627"/>
            <a:ext cx="1087500" cy="11301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0392"/>
              </a:srgbClr>
            </a:outerShdw>
          </a:effectLst>
        </p:spPr>
      </p:pic>
      <p:pic>
        <p:nvPicPr>
          <p:cNvPr id="335" name="Google Shape;335;g30df3cd5d1d_0_40"/>
          <p:cNvPicPr preferRelativeResize="0"/>
          <p:nvPr/>
        </p:nvPicPr>
        <p:blipFill rotWithShape="1">
          <a:blip r:embed="rId10">
            <a:alphaModFix/>
          </a:blip>
          <a:srcRect b="6932" l="4775" r="23446" t="27967"/>
          <a:stretch/>
        </p:blipFill>
        <p:spPr>
          <a:xfrm>
            <a:off x="7126250" y="1589275"/>
            <a:ext cx="1101000" cy="11301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336" name="Google Shape;336;g30df3cd5d1d_0_40"/>
          <p:cNvSpPr txBox="1"/>
          <p:nvPr/>
        </p:nvSpPr>
        <p:spPr>
          <a:xfrm>
            <a:off x="3450400" y="3064450"/>
            <a:ext cx="1902000" cy="2463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03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homa"/>
              <a:buChar char="⮚"/>
            </a:pPr>
            <a:r>
              <a:rPr b="1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DEVELOPMENT TEAM</a:t>
            </a:r>
            <a:endParaRPr b="1" i="1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37" name="Google Shape;337;g30df3cd5d1d_0_40"/>
          <p:cNvSpPr txBox="1"/>
          <p:nvPr/>
        </p:nvSpPr>
        <p:spPr>
          <a:xfrm>
            <a:off x="2010888" y="4091288"/>
            <a:ext cx="1902000" cy="2463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03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homa"/>
              <a:buChar char="⮚"/>
            </a:pPr>
            <a:r>
              <a:rPr b="1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DEVELOPMENT TEAM</a:t>
            </a:r>
            <a:endParaRPr b="1" i="1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38" name="Google Shape;338;g30df3cd5d1d_0_40"/>
          <p:cNvSpPr/>
          <p:nvPr/>
        </p:nvSpPr>
        <p:spPr>
          <a:xfrm>
            <a:off x="2042400" y="4349175"/>
            <a:ext cx="1839000" cy="30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g30df3cd5d1d_0_40"/>
          <p:cNvSpPr txBox="1"/>
          <p:nvPr/>
        </p:nvSpPr>
        <p:spPr>
          <a:xfrm>
            <a:off x="2291701" y="4449750"/>
            <a:ext cx="1340400" cy="26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1" lang="es-ES" sz="11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Esteban Morales</a:t>
            </a:r>
            <a:endParaRPr b="0" i="0" sz="11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340" name="Google Shape;340;g30df3cd5d1d_0_40"/>
          <p:cNvGrpSpPr/>
          <p:nvPr/>
        </p:nvGrpSpPr>
        <p:grpSpPr>
          <a:xfrm>
            <a:off x="2184644" y="4410967"/>
            <a:ext cx="1260413" cy="52556"/>
            <a:chOff x="2915381" y="4104819"/>
            <a:chExt cx="1252896" cy="51000"/>
          </a:xfrm>
        </p:grpSpPr>
        <p:sp>
          <p:nvSpPr>
            <p:cNvPr id="341" name="Google Shape;341;g30df3cd5d1d_0_4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42" name="Google Shape;342;g30df3cd5d1d_0_4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43" name="Google Shape;343;g30df3cd5d1d_0_4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44" name="Google Shape;344;g30df3cd5d1d_0_4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45" name="Google Shape;345;g30df3cd5d1d_0_4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46" name="Google Shape;346;g30df3cd5d1d_0_4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47" name="Google Shape;347;g30df3cd5d1d_0_4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48" name="Google Shape;348;g30df3cd5d1d_0_4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49" name="Google Shape;349;g30df3cd5d1d_0_4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50" name="Google Shape;350;g30df3cd5d1d_0_4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51" name="Google Shape;351;g30df3cd5d1d_0_4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52" name="Google Shape;352;g30df3cd5d1d_0_4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53" name="Google Shape;353;g30df3cd5d1d_0_4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54" name="Google Shape;354;g30df3cd5d1d_0_4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355" name="Google Shape;355;g30df3cd5d1d_0_40"/>
          <p:cNvSpPr txBox="1"/>
          <p:nvPr/>
        </p:nvSpPr>
        <p:spPr>
          <a:xfrm>
            <a:off x="5042238" y="4180200"/>
            <a:ext cx="2066700" cy="24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03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homa"/>
              <a:buChar char="⮚"/>
            </a:pPr>
            <a:r>
              <a:rPr b="1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DEVELOPMENT TEAM</a:t>
            </a:r>
            <a:endParaRPr b="1" i="0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56" name="Google Shape;356;g30df3cd5d1d_0_40"/>
          <p:cNvSpPr txBox="1"/>
          <p:nvPr/>
        </p:nvSpPr>
        <p:spPr>
          <a:xfrm>
            <a:off x="5380969" y="4499882"/>
            <a:ext cx="1252200" cy="24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Esteban Morales</a:t>
            </a:r>
            <a:endParaRPr b="0" i="0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357" name="Google Shape;357;g30df3cd5d1d_0_40"/>
          <p:cNvGrpSpPr/>
          <p:nvPr/>
        </p:nvGrpSpPr>
        <p:grpSpPr>
          <a:xfrm>
            <a:off x="5464768" y="4410969"/>
            <a:ext cx="1487062" cy="54305"/>
            <a:chOff x="2915381" y="4104819"/>
            <a:chExt cx="1252896" cy="51000"/>
          </a:xfrm>
        </p:grpSpPr>
        <p:sp>
          <p:nvSpPr>
            <p:cNvPr id="358" name="Google Shape;358;g30df3cd5d1d_0_4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59" name="Google Shape;359;g30df3cd5d1d_0_4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60" name="Google Shape;360;g30df3cd5d1d_0_4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61" name="Google Shape;361;g30df3cd5d1d_0_4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62" name="Google Shape;362;g30df3cd5d1d_0_4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63" name="Google Shape;363;g30df3cd5d1d_0_4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64" name="Google Shape;364;g30df3cd5d1d_0_4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65" name="Google Shape;365;g30df3cd5d1d_0_4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66" name="Google Shape;366;g30df3cd5d1d_0_4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67" name="Google Shape;367;g30df3cd5d1d_0_4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68" name="Google Shape;368;g30df3cd5d1d_0_4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69" name="Google Shape;369;g30df3cd5d1d_0_4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70" name="Google Shape;370;g30df3cd5d1d_0_4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71" name="Google Shape;371;g30df3cd5d1d_0_4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372" name="Google Shape;372;g30df3cd5d1d_0_40"/>
          <p:cNvSpPr txBox="1"/>
          <p:nvPr/>
        </p:nvSpPr>
        <p:spPr>
          <a:xfrm>
            <a:off x="5124588" y="4135738"/>
            <a:ext cx="1902000" cy="2463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03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homa"/>
              <a:buChar char="⮚"/>
            </a:pPr>
            <a:r>
              <a:rPr b="1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DEVELOPMENT TEAM</a:t>
            </a:r>
            <a:endParaRPr b="1" i="1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73" name="Google Shape;373;g30df3cd5d1d_0_40"/>
          <p:cNvSpPr/>
          <p:nvPr/>
        </p:nvSpPr>
        <p:spPr>
          <a:xfrm>
            <a:off x="5156100" y="4393625"/>
            <a:ext cx="1839000" cy="30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g30df3cd5d1d_0_40"/>
          <p:cNvSpPr txBox="1"/>
          <p:nvPr/>
        </p:nvSpPr>
        <p:spPr>
          <a:xfrm>
            <a:off x="5405401" y="4494200"/>
            <a:ext cx="1340400" cy="26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i="1" lang="es-ES" sz="11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Fernando Henn</a:t>
            </a:r>
            <a:endParaRPr b="0" i="0" sz="11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375" name="Google Shape;375;g30df3cd5d1d_0_40"/>
          <p:cNvGrpSpPr/>
          <p:nvPr/>
        </p:nvGrpSpPr>
        <p:grpSpPr>
          <a:xfrm>
            <a:off x="5298344" y="4455417"/>
            <a:ext cx="1260413" cy="52556"/>
            <a:chOff x="2915381" y="4104819"/>
            <a:chExt cx="1252896" cy="51000"/>
          </a:xfrm>
        </p:grpSpPr>
        <p:sp>
          <p:nvSpPr>
            <p:cNvPr id="376" name="Google Shape;376;g30df3cd5d1d_0_4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77" name="Google Shape;377;g30df3cd5d1d_0_4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78" name="Google Shape;378;g30df3cd5d1d_0_4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79" name="Google Shape;379;g30df3cd5d1d_0_4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0" name="Google Shape;380;g30df3cd5d1d_0_4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1" name="Google Shape;381;g30df3cd5d1d_0_4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2" name="Google Shape;382;g30df3cd5d1d_0_4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3" name="Google Shape;383;g30df3cd5d1d_0_4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4" name="Google Shape;384;g30df3cd5d1d_0_4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5" name="Google Shape;385;g30df3cd5d1d_0_4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6" name="Google Shape;386;g30df3cd5d1d_0_4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7" name="Google Shape;387;g30df3cd5d1d_0_4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8" name="Google Shape;388;g30df3cd5d1d_0_4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89" name="Google Shape;389;g30df3cd5d1d_0_4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390" name="Google Shape;390;g30df3cd5d1d_0_40"/>
          <p:cNvSpPr txBox="1"/>
          <p:nvPr/>
        </p:nvSpPr>
        <p:spPr>
          <a:xfrm>
            <a:off x="6745788" y="2926838"/>
            <a:ext cx="2066700" cy="24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03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homa"/>
              <a:buChar char="⮚"/>
            </a:pPr>
            <a:r>
              <a:rPr b="1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DEVELOPMENT TEAM</a:t>
            </a:r>
            <a:endParaRPr b="1" i="0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91" name="Google Shape;391;g30df3cd5d1d_0_40"/>
          <p:cNvSpPr txBox="1"/>
          <p:nvPr/>
        </p:nvSpPr>
        <p:spPr>
          <a:xfrm>
            <a:off x="7084519" y="3246520"/>
            <a:ext cx="1252200" cy="24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1" lang="es-ES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Esteban Morales</a:t>
            </a:r>
            <a:endParaRPr b="0" i="0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392" name="Google Shape;392;g30df3cd5d1d_0_40"/>
          <p:cNvGrpSpPr/>
          <p:nvPr/>
        </p:nvGrpSpPr>
        <p:grpSpPr>
          <a:xfrm>
            <a:off x="7168318" y="3157606"/>
            <a:ext cx="1487062" cy="54305"/>
            <a:chOff x="2915381" y="4104819"/>
            <a:chExt cx="1252896" cy="51000"/>
          </a:xfrm>
        </p:grpSpPr>
        <p:sp>
          <p:nvSpPr>
            <p:cNvPr id="393" name="Google Shape;393;g30df3cd5d1d_0_4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94" name="Google Shape;394;g30df3cd5d1d_0_4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95" name="Google Shape;395;g30df3cd5d1d_0_4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96" name="Google Shape;396;g30df3cd5d1d_0_4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97" name="Google Shape;397;g30df3cd5d1d_0_4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98" name="Google Shape;398;g30df3cd5d1d_0_4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399" name="Google Shape;399;g30df3cd5d1d_0_4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00" name="Google Shape;400;g30df3cd5d1d_0_4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01" name="Google Shape;401;g30df3cd5d1d_0_4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02" name="Google Shape;402;g30df3cd5d1d_0_4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03" name="Google Shape;403;g30df3cd5d1d_0_4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04" name="Google Shape;404;g30df3cd5d1d_0_4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05" name="Google Shape;405;g30df3cd5d1d_0_4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06" name="Google Shape;406;g30df3cd5d1d_0_4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407" name="Google Shape;407;g30df3cd5d1d_0_40"/>
          <p:cNvSpPr txBox="1"/>
          <p:nvPr/>
        </p:nvSpPr>
        <p:spPr>
          <a:xfrm>
            <a:off x="6681088" y="2861075"/>
            <a:ext cx="1902000" cy="2463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03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homa"/>
              <a:buChar char="⮚"/>
            </a:pPr>
            <a:r>
              <a:rPr b="1" i="1" lang="es-ES" sz="10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PROJECT MANAGER</a:t>
            </a:r>
            <a:endParaRPr b="1" i="1" sz="10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08" name="Google Shape;408;g30df3cd5d1d_0_40"/>
          <p:cNvSpPr/>
          <p:nvPr/>
        </p:nvSpPr>
        <p:spPr>
          <a:xfrm>
            <a:off x="6859650" y="3140263"/>
            <a:ext cx="1839000" cy="30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g30df3cd5d1d_0_40"/>
          <p:cNvSpPr txBox="1"/>
          <p:nvPr/>
        </p:nvSpPr>
        <p:spPr>
          <a:xfrm>
            <a:off x="7108951" y="3240838"/>
            <a:ext cx="1340400" cy="26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i="1" lang="es-ES" sz="11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Hernán Saavedra</a:t>
            </a:r>
            <a:endParaRPr b="0" i="0" sz="11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410" name="Google Shape;410;g30df3cd5d1d_0_40"/>
          <p:cNvGrpSpPr/>
          <p:nvPr/>
        </p:nvGrpSpPr>
        <p:grpSpPr>
          <a:xfrm>
            <a:off x="7001894" y="3202054"/>
            <a:ext cx="1260413" cy="52556"/>
            <a:chOff x="2915381" y="4104819"/>
            <a:chExt cx="1252896" cy="51000"/>
          </a:xfrm>
        </p:grpSpPr>
        <p:sp>
          <p:nvSpPr>
            <p:cNvPr id="411" name="Google Shape;411;g30df3cd5d1d_0_4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12" name="Google Shape;412;g30df3cd5d1d_0_4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13" name="Google Shape;413;g30df3cd5d1d_0_4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14" name="Google Shape;414;g30df3cd5d1d_0_4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15" name="Google Shape;415;g30df3cd5d1d_0_4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16" name="Google Shape;416;g30df3cd5d1d_0_4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17" name="Google Shape;417;g30df3cd5d1d_0_4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18" name="Google Shape;418;g30df3cd5d1d_0_4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19" name="Google Shape;419;g30df3cd5d1d_0_4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20" name="Google Shape;420;g30df3cd5d1d_0_4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21" name="Google Shape;421;g30df3cd5d1d_0_4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22" name="Google Shape;422;g30df3cd5d1d_0_4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23" name="Google Shape;423;g30df3cd5d1d_0_4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24" name="Google Shape;424;g30df3cd5d1d_0_4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5" name="Google Shape;1085;g2fb787e8721_1_18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1086" name="Google Shape;1086;g2fb787e8721_1_18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g2fb787e8721_1_18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g2fb787e8721_1_18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g2fb787e8721_1_18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g2fb787e8721_1_18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g2fb787e8721_1_18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g2fb787e8721_1_18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g2fb787e8721_1_18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g2fb787e8721_1_18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g2fb787e8721_1_18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g2fb787e8721_1_18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g2fb787e8721_1_18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g2fb787e8721_1_18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g2fb787e8721_1_18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1100;g2fb787e8721_1_18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1101" name="Google Shape;1101;g2fb787e8721_1_1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102" name="Google Shape;1102;g2fb787e8721_1_1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g2fb787e8721_1_1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g2fb787e8721_1_1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g2fb787e8721_1_1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g2fb787e8721_1_1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g2fb787e8721_1_1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g2fb787e8721_1_1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g2fb787e8721_1_1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g2fb787e8721_1_1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g2fb787e8721_1_1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12" name="Google Shape;1112;g2fb787e8721_1_1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113" name="Google Shape;1113;g2fb787e8721_1_1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g2fb787e8721_1_1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g2fb787e8721_1_1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g2fb787e8721_1_1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g2fb787e8721_1_1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g2fb787e8721_1_1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g2fb787e8721_1_1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g2fb787e8721_1_1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g2fb787e8721_1_1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g2fb787e8721_1_1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123" name="Google Shape;1123;g2fb787e8721_1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8125" y="63725"/>
            <a:ext cx="8087724" cy="4674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4" name="Google Shape;1124;g2fb787e8721_1_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4853" y="264124"/>
            <a:ext cx="1100982" cy="355702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g2fb787e8721_1_18"/>
          <p:cNvSpPr txBox="1"/>
          <p:nvPr>
            <p:ph type="title"/>
          </p:nvPr>
        </p:nvSpPr>
        <p:spPr>
          <a:xfrm>
            <a:off x="2115325" y="155625"/>
            <a:ext cx="4685100" cy="572700"/>
          </a:xfrm>
          <a:prstGeom prst="rect">
            <a:avLst/>
          </a:prstGeom>
          <a:solidFill>
            <a:srgbClr val="FFE6CC"/>
          </a:solidFill>
          <a:ln cap="flat" cmpd="sng" w="9525">
            <a:solidFill>
              <a:srgbClr val="FFE6CC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Retrospective</a:t>
            </a:r>
            <a:endParaRPr b="1" sz="2600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126" name="Google Shape;1126;g2fb787e8721_1_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4934" y="242437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1" name="Google Shape;1131;g30bcfe1b753_0_89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1132" name="Google Shape;1132;g30bcfe1b753_0_89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g30bcfe1b753_0_89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g30bcfe1b753_0_89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g30bcfe1b753_0_89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g30bcfe1b753_0_89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g30bcfe1b753_0_89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g30bcfe1b753_0_89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g30bcfe1b753_0_89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g30bcfe1b753_0_89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g30bcfe1b753_0_89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g30bcfe1b753_0_89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g30bcfe1b753_0_89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g30bcfe1b753_0_89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g30bcfe1b753_0_89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6" name="Google Shape;1146;g30bcfe1b753_0_89"/>
          <p:cNvGrpSpPr/>
          <p:nvPr/>
        </p:nvGrpSpPr>
        <p:grpSpPr>
          <a:xfrm rot="5400000">
            <a:off x="7822000" y="3988625"/>
            <a:ext cx="98902" cy="553090"/>
            <a:chOff x="4898850" y="4820550"/>
            <a:chExt cx="98902" cy="553090"/>
          </a:xfrm>
        </p:grpSpPr>
        <p:sp>
          <p:nvSpPr>
            <p:cNvPr id="1147" name="Google Shape;1147;g30bcfe1b753_0_8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g30bcfe1b753_0_8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g30bcfe1b753_0_8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g30bcfe1b753_0_8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g30bcfe1b753_0_8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2" name="Google Shape;1152;g30bcfe1b753_0_89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1153" name="Google Shape;1153;g30bcfe1b753_0_89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154" name="Google Shape;1154;g30bcfe1b753_0_8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g30bcfe1b753_0_8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g30bcfe1b753_0_8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g30bcfe1b753_0_8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g30bcfe1b753_0_8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g30bcfe1b753_0_8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g30bcfe1b753_0_8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g30bcfe1b753_0_8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g30bcfe1b753_0_8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g30bcfe1b753_0_8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64" name="Google Shape;1164;g30bcfe1b753_0_89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165" name="Google Shape;1165;g30bcfe1b753_0_8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g30bcfe1b753_0_8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g30bcfe1b753_0_8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g30bcfe1b753_0_8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g30bcfe1b753_0_8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g30bcfe1b753_0_8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g30bcfe1b753_0_8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g30bcfe1b753_0_8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g30bcfe1b753_0_8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g30bcfe1b753_0_8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75" name="Google Shape;1175;g30bcfe1b753_0_89"/>
          <p:cNvSpPr txBox="1"/>
          <p:nvPr>
            <p:ph type="title"/>
          </p:nvPr>
        </p:nvSpPr>
        <p:spPr>
          <a:xfrm>
            <a:off x="713091" y="35795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Evidencias de sprints</a:t>
            </a:r>
            <a:endParaRPr b="1" sz="2600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176" name="Google Shape;1176;g30bcfe1b753_0_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7" name="Google Shape;1177;g30bcfe1b753_0_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325" y="860000"/>
            <a:ext cx="9022950" cy="42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8" name="Google Shape;1178;g30bcfe1b753_0_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30bcfe1b753_0_242"/>
          <p:cNvSpPr txBox="1"/>
          <p:nvPr>
            <p:ph type="title"/>
          </p:nvPr>
        </p:nvSpPr>
        <p:spPr>
          <a:xfrm>
            <a:off x="-1895609" y="1952254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Demo</a:t>
            </a:r>
            <a:endParaRPr b="1" sz="2600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184" name="Google Shape;1184;g30bcfe1b753_0_2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5" name="Google Shape;1185;g30bcfe1b753_0_2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40425" y="867579"/>
            <a:ext cx="4864540" cy="3908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6" name="Google Shape;1186;g30bcfe1b753_0_2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27575" y="2281175"/>
            <a:ext cx="1258400" cy="249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7" name="Google Shape;1187;g30bcfe1b753_0_2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88" name="Google Shape;1188;g30bcfe1b753_0_242"/>
          <p:cNvSpPr txBox="1"/>
          <p:nvPr/>
        </p:nvSpPr>
        <p:spPr>
          <a:xfrm>
            <a:off x="0" y="4102700"/>
            <a:ext cx="1703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-ES" sz="15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Prueba del bot</a:t>
            </a:r>
            <a:endParaRPr b="0" i="0" sz="15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3" name="Google Shape;1193;p16"/>
          <p:cNvGrpSpPr/>
          <p:nvPr/>
        </p:nvGrpSpPr>
        <p:grpSpPr>
          <a:xfrm flipH="1">
            <a:off x="4130364" y="3694591"/>
            <a:ext cx="883262" cy="242091"/>
            <a:chOff x="2300350" y="2601250"/>
            <a:chExt cx="2275275" cy="623625"/>
          </a:xfrm>
        </p:grpSpPr>
        <p:sp>
          <p:nvSpPr>
            <p:cNvPr id="1194" name="Google Shape;1194;p1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1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1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1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1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1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0" name="Google Shape;1200;p16"/>
          <p:cNvSpPr txBox="1"/>
          <p:nvPr>
            <p:ph type="title"/>
          </p:nvPr>
        </p:nvSpPr>
        <p:spPr>
          <a:xfrm>
            <a:off x="639390" y="538869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Conclusiones</a:t>
            </a:r>
            <a:endParaRPr b="1" sz="2600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201" name="Google Shape;1201;p16"/>
          <p:cNvPicPr preferRelativeResize="0"/>
          <p:nvPr/>
        </p:nvPicPr>
        <p:blipFill rotWithShape="1">
          <a:blip r:embed="rId3">
            <a:alphaModFix/>
          </a:blip>
          <a:srcRect b="7938" l="0" r="0" t="7939"/>
          <a:stretch/>
        </p:blipFill>
        <p:spPr>
          <a:xfrm>
            <a:off x="1619250" y="1470151"/>
            <a:ext cx="5695950" cy="3134479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442913" rotWithShape="0" algn="bl">
              <a:schemeClr val="accent2">
                <a:alpha val="40000"/>
              </a:schemeClr>
            </a:outerShdw>
          </a:effectLst>
        </p:spPr>
      </p:pic>
      <p:pic>
        <p:nvPicPr>
          <p:cNvPr id="1202" name="Google Shape;120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9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430" name="Google Shape;430;p9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4" name="Google Shape;444;p9"/>
          <p:cNvSpPr txBox="1"/>
          <p:nvPr>
            <p:ph type="title"/>
          </p:nvPr>
        </p:nvSpPr>
        <p:spPr>
          <a:xfrm>
            <a:off x="598266" y="388779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alibri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Definición de sprint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445" name="Google Shape;44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9"/>
          <p:cNvSpPr/>
          <p:nvPr/>
        </p:nvSpPr>
        <p:spPr>
          <a:xfrm>
            <a:off x="940050" y="1258150"/>
            <a:ext cx="1762800" cy="14760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6 Sprints consecutivos</a:t>
            </a:r>
            <a:endParaRPr b="1" i="0" sz="1400" u="none" cap="none" strike="noStrik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447" name="Google Shape;447;p9"/>
          <p:cNvSpPr/>
          <p:nvPr/>
        </p:nvSpPr>
        <p:spPr>
          <a:xfrm>
            <a:off x="6104525" y="1704582"/>
            <a:ext cx="1670100" cy="13938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El primer sprint comienza el día 09 de Septiembre</a:t>
            </a:r>
            <a:endParaRPr b="1" i="0" sz="1400" u="none" cap="none" strike="noStrik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448" name="Google Shape;448;p9"/>
          <p:cNvSpPr/>
          <p:nvPr/>
        </p:nvSpPr>
        <p:spPr>
          <a:xfrm>
            <a:off x="3585925" y="2336225"/>
            <a:ext cx="946800" cy="906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449" name="Google Shape;449;p9"/>
          <p:cNvSpPr/>
          <p:nvPr/>
        </p:nvSpPr>
        <p:spPr>
          <a:xfrm>
            <a:off x="5574338" y="3202675"/>
            <a:ext cx="1709400" cy="14760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El proyecto finaliza el día 02 de Diciembre</a:t>
            </a:r>
            <a:endParaRPr b="1" i="0" sz="1400" u="none" cap="none" strike="noStrik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450" name="Google Shape;450;p9"/>
          <p:cNvSpPr/>
          <p:nvPr/>
        </p:nvSpPr>
        <p:spPr>
          <a:xfrm>
            <a:off x="767525" y="3098375"/>
            <a:ext cx="1580700" cy="15327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Cada sprint tiene una duración 2 semanas</a:t>
            </a:r>
            <a:endParaRPr b="1" i="0" sz="1400" u="none" cap="none" strike="noStrik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cxnSp>
        <p:nvCxnSpPr>
          <p:cNvPr id="451" name="Google Shape;451;p9"/>
          <p:cNvCxnSpPr>
            <a:stCxn id="450" idx="4"/>
          </p:cNvCxnSpPr>
          <p:nvPr/>
        </p:nvCxnSpPr>
        <p:spPr>
          <a:xfrm rot="-5400000">
            <a:off x="2271575" y="2811875"/>
            <a:ext cx="1105500" cy="2532900"/>
          </a:xfrm>
          <a:prstGeom prst="curvedConnector4">
            <a:avLst>
              <a:gd fmla="val -21540" name="adj1"/>
              <a:gd fmla="val 6560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2" name="Google Shape;452;p9"/>
          <p:cNvCxnSpPr>
            <a:stCxn id="446" idx="4"/>
          </p:cNvCxnSpPr>
          <p:nvPr/>
        </p:nvCxnSpPr>
        <p:spPr>
          <a:xfrm rot="-5400000">
            <a:off x="2692350" y="1712650"/>
            <a:ext cx="150600" cy="1892400"/>
          </a:xfrm>
          <a:prstGeom prst="curvedConnector4">
            <a:avLst>
              <a:gd fmla="val -158118" name="adj1"/>
              <a:gd fmla="val 73288" name="adj2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3" name="Google Shape;453;p9"/>
          <p:cNvCxnSpPr>
            <a:endCxn id="449" idx="4"/>
          </p:cNvCxnSpPr>
          <p:nvPr/>
        </p:nvCxnSpPr>
        <p:spPr>
          <a:xfrm>
            <a:off x="4508738" y="3511375"/>
            <a:ext cx="1920300" cy="1167300"/>
          </a:xfrm>
          <a:prstGeom prst="curvedConnector4">
            <a:avLst>
              <a:gd fmla="val 27746" name="adj1"/>
              <a:gd fmla="val 1204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4" name="Google Shape;454;p9"/>
          <p:cNvCxnSpPr>
            <a:endCxn id="447" idx="0"/>
          </p:cNvCxnSpPr>
          <p:nvPr/>
        </p:nvCxnSpPr>
        <p:spPr>
          <a:xfrm flipH="1" rot="10800000">
            <a:off x="4868675" y="1704582"/>
            <a:ext cx="2070900" cy="1084800"/>
          </a:xfrm>
          <a:prstGeom prst="curvedConnector4">
            <a:avLst>
              <a:gd fmla="val 29838" name="adj1"/>
              <a:gd fmla="val 12195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55" name="Google Shape;45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3127" y="2090854"/>
            <a:ext cx="1892400" cy="1897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0" name="Google Shape;460;g2fba1adf5b9_0_0"/>
          <p:cNvCxnSpPr/>
          <p:nvPr/>
        </p:nvCxnSpPr>
        <p:spPr>
          <a:xfrm flipH="1" rot="10800000">
            <a:off x="7475" y="2539025"/>
            <a:ext cx="9141300" cy="25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61" name="Google Shape;461;g2fba1adf5b9_0_0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462" name="Google Shape;462;g2fba1adf5b9_0_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g2fba1adf5b9_0_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g2fba1adf5b9_0_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g2fba1adf5b9_0_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g2fba1adf5b9_0_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g2fba1adf5b9_0_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g2fba1adf5b9_0_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g2fba1adf5b9_0_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g2fba1adf5b9_0_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g2fba1adf5b9_0_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g2fba1adf5b9_0_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g2fba1adf5b9_0_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g2fba1adf5b9_0_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g2fba1adf5b9_0_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6" name="Google Shape;476;g2fba1adf5b9_0_0"/>
          <p:cNvSpPr txBox="1"/>
          <p:nvPr>
            <p:ph type="title"/>
          </p:nvPr>
        </p:nvSpPr>
        <p:spPr>
          <a:xfrm>
            <a:off x="710091" y="542529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alibri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Sprints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477" name="Google Shape;477;g2fba1adf5b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g2fba1adf5b9_0_0"/>
          <p:cNvSpPr/>
          <p:nvPr/>
        </p:nvSpPr>
        <p:spPr>
          <a:xfrm>
            <a:off x="585275" y="1454000"/>
            <a:ext cx="2222400" cy="20049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-ES" sz="1600" u="none" cap="none" strike="noStrike">
                <a:solidFill>
                  <a:schemeClr val="accent6"/>
                </a:solidFill>
                <a:latin typeface="PT Sans"/>
                <a:ea typeface="PT Sans"/>
                <a:cs typeface="PT Sans"/>
                <a:sym typeface="PT Sans"/>
              </a:rPr>
              <a:t>  </a:t>
            </a:r>
            <a:r>
              <a:rPr b="1" i="0" lang="es-ES" sz="1600" u="none" cap="none" strike="noStrik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    Sprint 1</a:t>
            </a:r>
            <a:endParaRPr b="1" i="0" sz="1600" u="none" cap="none" strike="noStrik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3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Implementaci</a:t>
            </a:r>
            <a:r>
              <a:rPr b="1" i="0" lang="es-ES" sz="13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ó</a:t>
            </a:r>
            <a:r>
              <a:rPr b="1" i="0" lang="es-ES" sz="13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n del entorno de trabajo </a:t>
            </a:r>
            <a:endParaRPr b="1" i="0" sz="13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09/09 - 22/09</a:t>
            </a:r>
            <a:endParaRPr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79" name="Google Shape;479;g2fba1adf5b9_0_0"/>
          <p:cNvSpPr/>
          <p:nvPr/>
        </p:nvSpPr>
        <p:spPr>
          <a:xfrm>
            <a:off x="3275800" y="1454000"/>
            <a:ext cx="2271300" cy="20448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s-ES" sz="1600">
                <a:solidFill>
                  <a:schemeClr val="accent6"/>
                </a:solidFill>
                <a:latin typeface="PT Sans"/>
                <a:ea typeface="PT Sans"/>
                <a:cs typeface="PT Sans"/>
                <a:sym typeface="PT Sans"/>
              </a:rPr>
              <a:t>       </a:t>
            </a:r>
            <a:r>
              <a:rPr b="1" i="0" lang="es-ES" sz="1600" u="none" cap="none" strike="noStrik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Sprint 2</a:t>
            </a:r>
            <a:endParaRPr b="1" i="0" sz="1600" u="none" cap="none" strike="noStrik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Desarrollo backend y API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23/09 - 06/10</a:t>
            </a:r>
            <a:endParaRPr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80" name="Google Shape;480;g2fba1adf5b9_0_0"/>
          <p:cNvSpPr/>
          <p:nvPr/>
        </p:nvSpPr>
        <p:spPr>
          <a:xfrm>
            <a:off x="5941500" y="1454075"/>
            <a:ext cx="2160000" cy="20049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-ES" sz="1800" u="none" cap="none" strike="noStrike">
                <a:solidFill>
                  <a:schemeClr val="accent6"/>
                </a:solidFill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rPr b="1" i="0" lang="es-ES" sz="1800" u="none" cap="none" strike="noStrik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    Sprint 3</a:t>
            </a:r>
            <a:endParaRPr b="1" i="0" sz="1800" u="none" cap="none" strike="noStrik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Desarrollo web y móvil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07/10 - 20/10</a:t>
            </a:r>
            <a:endParaRPr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5" name="Google Shape;485;g2fba1adf5b9_0_234"/>
          <p:cNvCxnSpPr/>
          <p:nvPr/>
        </p:nvCxnSpPr>
        <p:spPr>
          <a:xfrm flipH="1" rot="10800000">
            <a:off x="7475" y="2539025"/>
            <a:ext cx="9141300" cy="25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86" name="Google Shape;486;g2fba1adf5b9_0_234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487" name="Google Shape;487;g2fba1adf5b9_0_23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g2fba1adf5b9_0_23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g2fba1adf5b9_0_23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g2fba1adf5b9_0_23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g2fba1adf5b9_0_23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g2fba1adf5b9_0_23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g2fba1adf5b9_0_23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g2fba1adf5b9_0_23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g2fba1adf5b9_0_23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g2fba1adf5b9_0_23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g2fba1adf5b9_0_23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g2fba1adf5b9_0_23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g2fba1adf5b9_0_23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g2fba1adf5b9_0_23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1" name="Google Shape;501;g2fba1adf5b9_0_234"/>
          <p:cNvSpPr txBox="1"/>
          <p:nvPr>
            <p:ph type="title"/>
          </p:nvPr>
        </p:nvSpPr>
        <p:spPr>
          <a:xfrm>
            <a:off x="710091" y="542529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alibri"/>
              <a:buNone/>
            </a:pPr>
            <a:r>
              <a:rPr b="1" lang="es-ES"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Sprints</a:t>
            </a:r>
            <a:endParaRPr b="1" sz="2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02" name="Google Shape;502;g2fba1adf5b9_0_2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g2fba1adf5b9_0_234"/>
          <p:cNvSpPr/>
          <p:nvPr/>
        </p:nvSpPr>
        <p:spPr>
          <a:xfrm>
            <a:off x="780950" y="1509925"/>
            <a:ext cx="2341200" cy="20268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-ES" sz="1600" u="none" cap="none" strike="noStrike">
                <a:solidFill>
                  <a:schemeClr val="accent6"/>
                </a:solidFill>
                <a:latin typeface="PT Sans"/>
                <a:ea typeface="PT Sans"/>
                <a:cs typeface="PT Sans"/>
                <a:sym typeface="PT Sans"/>
              </a:rPr>
              <a:t>       </a:t>
            </a:r>
            <a:r>
              <a:rPr b="1" i="0" lang="es-ES" sz="1600" u="none" cap="none" strike="noStrik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Sprint 4 </a:t>
            </a:r>
            <a:endParaRPr b="1" i="0" sz="1600" u="none" cap="none" strike="noStrike">
              <a:solidFill>
                <a:schemeClr val="accent6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accent6"/>
              </a:solidFill>
              <a:highlight>
                <a:schemeClr val="lt1"/>
              </a:highlight>
              <a:latin typeface="PT Sans"/>
              <a:ea typeface="PT Sans"/>
              <a:cs typeface="PT Sans"/>
              <a:sym typeface="PT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Chatbot y ajustes backend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21/10 - 03/11</a:t>
            </a:r>
            <a:endParaRPr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04" name="Google Shape;504;g2fba1adf5b9_0_234"/>
          <p:cNvSpPr/>
          <p:nvPr/>
        </p:nvSpPr>
        <p:spPr>
          <a:xfrm>
            <a:off x="3390225" y="1509875"/>
            <a:ext cx="2341200" cy="20268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-ES" sz="1600" u="none" cap="none" strike="noStrik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  </a:t>
            </a:r>
            <a:endParaRPr b="1" i="0" sz="1600" u="none" cap="none" strike="noStrik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-ES" sz="1600" u="none" cap="none" strike="noStrik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       Sprint 5</a:t>
            </a:r>
            <a:endParaRPr b="1" i="0" sz="1600" u="none" cap="none" strike="noStrik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accent6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Finalización de aplicaciones web y móvil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04/11 - 17/11</a:t>
            </a:r>
            <a:endParaRPr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05" name="Google Shape;505;g2fba1adf5b9_0_234"/>
          <p:cNvSpPr/>
          <p:nvPr/>
        </p:nvSpPr>
        <p:spPr>
          <a:xfrm>
            <a:off x="6050250" y="1482600"/>
            <a:ext cx="2341200" cy="20268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-ES" sz="1600" u="none" cap="none" strike="noStrik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      Sprint 6</a:t>
            </a:r>
            <a:endParaRPr b="1" i="0" sz="1600" u="none" cap="none" strike="noStrik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accent6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Fase de ejecución y pruebas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18/11 - 02/12</a:t>
            </a:r>
            <a:endParaRPr b="1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" name="Google Shape;510;p14"/>
          <p:cNvGrpSpPr/>
          <p:nvPr/>
        </p:nvGrpSpPr>
        <p:grpSpPr>
          <a:xfrm>
            <a:off x="6397851" y="1075319"/>
            <a:ext cx="1252896" cy="51000"/>
            <a:chOff x="2915381" y="4104819"/>
            <a:chExt cx="1252896" cy="51000"/>
          </a:xfrm>
        </p:grpSpPr>
        <p:sp>
          <p:nvSpPr>
            <p:cNvPr id="511" name="Google Shape;511;p1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25" name="Google Shape;52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56184" y="-1672143"/>
            <a:ext cx="1188851" cy="1648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292359" y="-1672142"/>
            <a:ext cx="1940928" cy="15687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6578" y="111024"/>
            <a:ext cx="1100982" cy="355702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14"/>
          <p:cNvSpPr txBox="1"/>
          <p:nvPr/>
        </p:nvSpPr>
        <p:spPr>
          <a:xfrm>
            <a:off x="4728850" y="1578050"/>
            <a:ext cx="42675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Duración:</a:t>
            </a: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2 semanas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Evidencia:</a:t>
            </a: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Guía proyecto APT asignatura Capstone, Trello. 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Sprint fundamental para asegurar la eficiencia y efectividad del desarrollo del proyecto 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1. Planificar el marco de trabajo respecto a las integraciones para funcionalidades.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2. Desarrollo base para la construcción del software. 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29" name="Google Shape;529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30" name="Google Shape;530;p14"/>
          <p:cNvSpPr txBox="1"/>
          <p:nvPr/>
        </p:nvSpPr>
        <p:spPr>
          <a:xfrm>
            <a:off x="1976025" y="271775"/>
            <a:ext cx="4899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s-ES" sz="2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Previamente: Sprint 0</a:t>
            </a:r>
            <a:endParaRPr b="1" i="0" sz="2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31" name="Google Shape;531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90325" y="1445475"/>
            <a:ext cx="2943244" cy="2943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"/>
          <p:cNvSpPr txBox="1"/>
          <p:nvPr>
            <p:ph type="title"/>
          </p:nvPr>
        </p:nvSpPr>
        <p:spPr>
          <a:xfrm>
            <a:off x="639390" y="570479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b="1" lang="es-ES" sz="2600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Sprint 1 - Implementación del entorno de trabajo</a:t>
            </a:r>
            <a:endParaRPr b="1" sz="26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37" name="Google Shape;537;p4"/>
          <p:cNvSpPr txBox="1"/>
          <p:nvPr/>
        </p:nvSpPr>
        <p:spPr>
          <a:xfrm>
            <a:off x="697069" y="1492428"/>
            <a:ext cx="29574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Según el cronograma esta iteración se efectuó entre la semana 3 a la 4.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Se presentó como avance previamente la propuesta de solución para el cliente y la parte de evidencia documental sobre el proyecto.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Duración:</a:t>
            </a:r>
            <a:endParaRPr b="1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2 semanas(09/09 – 22/09)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Evidencia:</a:t>
            </a:r>
            <a:endParaRPr b="1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Github y Trello. Set de evidencia de Scrum</a:t>
            </a:r>
            <a:endParaRPr b="0" i="0" sz="14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38" name="Google Shape;538;p4"/>
          <p:cNvSpPr txBox="1"/>
          <p:nvPr/>
        </p:nvSpPr>
        <p:spPr>
          <a:xfrm>
            <a:off x="4756451" y="1492428"/>
            <a:ext cx="295737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0C0C0C"/>
                </a:solidFill>
                <a:latin typeface="Tahoma"/>
                <a:ea typeface="Tahoma"/>
                <a:cs typeface="Tahoma"/>
                <a:sym typeface="Tahoma"/>
              </a:rPr>
              <a:t>Este sprint abarcó la siguiente historia de usuario:</a:t>
            </a:r>
            <a:endParaRPr b="0" i="0" sz="1400" u="none" cap="none" strike="noStrike">
              <a:solidFill>
                <a:srgbClr val="0C0C0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39" name="Google Shape;539;p4"/>
          <p:cNvSpPr/>
          <p:nvPr/>
        </p:nvSpPr>
        <p:spPr>
          <a:xfrm>
            <a:off x="4756451" y="2194560"/>
            <a:ext cx="2957376" cy="2406411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5875">
            <a:solidFill>
              <a:srgbClr val="60370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4"/>
          <p:cNvSpPr txBox="1"/>
          <p:nvPr/>
        </p:nvSpPr>
        <p:spPr>
          <a:xfrm>
            <a:off x="4756426" y="2693434"/>
            <a:ext cx="29574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"Tener un entorno de trabajo bien configurado."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"Gestionar herramientas para gestionar el proyecto."</a:t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41" name="Google Shape;54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34" y="134724"/>
            <a:ext cx="1340392" cy="3990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trospección">
  <a:themeElements>
    <a:clrScheme name="Retrospección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Javier</dc:creator>
</cp:coreProperties>
</file>